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92" r:id="rId5"/>
    <p:sldId id="262" r:id="rId6"/>
    <p:sldId id="264" r:id="rId7"/>
    <p:sldId id="267" r:id="rId8"/>
    <p:sldId id="271" r:id="rId9"/>
    <p:sldId id="266" r:id="rId10"/>
    <p:sldId id="288" r:id="rId11"/>
    <p:sldId id="295" r:id="rId12"/>
    <p:sldId id="270" r:id="rId13"/>
    <p:sldId id="273" r:id="rId14"/>
    <p:sldId id="268" r:id="rId15"/>
    <p:sldId id="296" r:id="rId16"/>
    <p:sldId id="293" r:id="rId17"/>
    <p:sldId id="284" r:id="rId18"/>
    <p:sldId id="285" r:id="rId19"/>
    <p:sldId id="298" r:id="rId20"/>
    <p:sldId id="297" r:id="rId21"/>
    <p:sldId id="278" r:id="rId22"/>
    <p:sldId id="280" r:id="rId23"/>
    <p:sldId id="281" r:id="rId24"/>
    <p:sldId id="290" r:id="rId25"/>
    <p:sldId id="291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07CC"/>
    <a:srgbClr val="BF32B9"/>
    <a:srgbClr val="660066"/>
    <a:srgbClr val="0099CC"/>
    <a:srgbClr val="00FFFF"/>
    <a:srgbClr val="261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5003C-A300-4C22-82A1-14D4C62CB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484422-0E3B-4D41-83E0-C311C6C65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7EB1C-8217-4BCB-B108-10313648D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A498-8808-4730-9A5C-0B7951000DA8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C2714-4C94-4AE7-8583-215D8A096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2239C-C74F-49AA-A567-D51BEFD54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CF03-F552-4165-8613-620B87A55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71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1DD64-1F87-4FED-B8D4-613A262FE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1F0296-0863-48B6-BAC3-165B30871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8FEEF-12A7-49B6-AF3D-BDB5E7027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A498-8808-4730-9A5C-0B7951000DA8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B6BBE-22BE-4089-BAC3-FC68748A3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94D19-09D2-4AE6-B0BC-E513E8440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CF03-F552-4165-8613-620B87A55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808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D66BE2-4A23-4677-89FF-341A7C2456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755F11-C279-4FCA-A6EA-AC4DEF82C6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94DD4-8CE8-46AE-9543-3B7F73CD9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A498-8808-4730-9A5C-0B7951000DA8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EFBCD-9182-445C-9BA1-8759BB2F9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8024B-43B7-44D4-9333-EE7013CA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CF03-F552-4165-8613-620B87A55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18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59062-CBD1-4F8E-B5D4-295B33C0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0AB3A-B63A-4FAC-8B9B-5EABC0D04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A453D-2FBB-4031-993F-49F46D79C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A498-8808-4730-9A5C-0B7951000DA8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EAE30-6015-4BC6-888D-2593F8E6E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D62EF-3358-4E9C-A846-7A4DE8FF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CF03-F552-4165-8613-620B87A55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3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03FB2-A7CA-413D-BF20-1CA2821B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CAD83-1FEB-48E7-9766-FC88726CE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D3902-C9BF-48CB-8BE8-5207EB628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A498-8808-4730-9A5C-0B7951000DA8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7A19C-AC77-4DF4-88C4-947164DF2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56F16-95DE-44AE-A7BB-D80E2406B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CF03-F552-4165-8613-620B87A55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7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CA6B3-0C4A-4A30-89BE-10C3F4CA7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4ED11-0824-4EB8-BE42-24EF3E89F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9BDF03-5496-4AAB-A5C7-45C381AA5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5084AA-42FD-4762-B4E8-EEFAF8EC9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A498-8808-4730-9A5C-0B7951000DA8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F08E8-FE10-4BDD-B8B3-E3B153B0A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5AEBC-2DEA-488C-87E3-B0C1A39CF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CF03-F552-4165-8613-620B87A55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117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69F0A-9701-4BFE-9FE5-009A889BB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3F641-F430-42C8-939A-A73B101F6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170745-2747-4E78-8984-A95791C94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47FFC6-810F-4BC5-A30C-F0E716E8F0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DA69E0-E971-47D8-91A1-F735771C91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AE6DD7-8CFE-426C-8283-37B701049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A498-8808-4730-9A5C-0B7951000DA8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8C581B-1FB7-4BA1-AB4F-71D5BCCB3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627803-0E48-426B-93DD-5DD7B0330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CF03-F552-4165-8613-620B87A55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5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FCABE-97B5-45B4-83F0-258E59874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A2BD23-DE92-457E-9DAC-F3800DE45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A498-8808-4730-9A5C-0B7951000DA8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281467-E60F-410F-B183-DF7CF5F07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EF450-D565-4C2E-BF9A-97473C3E2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CF03-F552-4165-8613-620B87A55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674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516CD7-6D3B-419B-992E-43ACBFD7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A498-8808-4730-9A5C-0B7951000DA8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7C02F1-EDB5-4821-A03D-0E9803594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BCEF5-2459-4BE5-AF40-147AD7130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CF03-F552-4165-8613-620B87A55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909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1AD4C-7D39-4E1F-ABF6-05C28D9C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32C9C-9EC4-4BBB-A4F5-4233FB76A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44DA8-6EA4-48D2-9F32-976A94554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C544D0-2803-4D9A-9D5A-E85841FC2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A498-8808-4730-9A5C-0B7951000DA8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8A1E48-9773-46D2-B599-C468DCEF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EBB149-CBC2-4B63-BD39-CD1EF9844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CF03-F552-4165-8613-620B87A55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973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00F55-766A-4FC1-8AF3-1166ABDD4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3C61F4-58F8-45DF-BA96-3CC97398D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93666-8830-4A4F-8A3C-80ABE27FF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0D014-9059-489C-A419-659EA8E10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A498-8808-4730-9A5C-0B7951000DA8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9720EC-1A1E-482D-8C52-CD2942C31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F0D1CC-5971-4969-B5B0-C4291559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CF03-F552-4165-8613-620B87A55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81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01B95C-2819-43AF-908D-12782A5DF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1FEA8-877C-4BDA-AC3B-721D1F985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2D940-2DDD-440B-AD11-54DB082244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DA498-8808-4730-9A5C-0B7951000DA8}" type="datetimeFigureOut">
              <a:rPr lang="ru-RU" smtClean="0"/>
              <a:t>13.08.2023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7CABF-9562-40FF-B19C-02C79EFD7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9A55E-1548-45B2-A2B3-175672FB2D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7CF03-F552-4165-8613-620B87A55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38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y.khanacademy.org/math/7th-grade-algebra/x912ca374bb7a31e1:mek-anhaytov-gtsain-havasarumner/x912ca374bb7a31e1:havasarumner-chshmarit-havasarutyunner/v/testing-solutions-to-equation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0.png"/><Relationship Id="rId7" Type="http://schemas.openxmlformats.org/officeDocument/2006/relationships/image" Target="../media/image27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20.png"/><Relationship Id="rId4" Type="http://schemas.openxmlformats.org/officeDocument/2006/relationships/image" Target="../media/image26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7-2.pptx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7-2.pptx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1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9BE90-6FC5-4BC4-9C34-1CF048793B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4EE81A-D4A3-4A0D-A48A-A23B334A0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B9F919-AA11-4768-9094-6455BE24E9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180" b="12166"/>
          <a:stretch/>
        </p:blipFill>
        <p:spPr>
          <a:xfrm>
            <a:off x="0" y="-249381"/>
            <a:ext cx="12192000" cy="710738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FDB1A0-930D-4C15-B091-E9FE45315ED4}"/>
              </a:ext>
            </a:extLst>
          </p:cNvPr>
          <p:cNvSpPr/>
          <p:nvPr/>
        </p:nvSpPr>
        <p:spPr>
          <a:xfrm>
            <a:off x="-207818" y="2244435"/>
            <a:ext cx="12988636" cy="20366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D938D0-C061-4A63-80FB-DE52E61C4639}"/>
              </a:ext>
            </a:extLst>
          </p:cNvPr>
          <p:cNvSpPr/>
          <p:nvPr/>
        </p:nvSpPr>
        <p:spPr>
          <a:xfrm>
            <a:off x="1326103" y="2618423"/>
            <a:ext cx="9539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5400" b="0" cap="none" spc="0">
                <a:ln w="0">
                  <a:solidFill>
                    <a:srgbClr val="7030A0"/>
                  </a:solidFill>
                </a:ln>
                <a:solidFill>
                  <a:srgbClr val="26103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Մաթեմատիկական մրցաշար</a:t>
            </a:r>
            <a:endParaRPr lang="en-US" sz="5400" b="0" cap="none" spc="0" dirty="0">
              <a:ln w="0">
                <a:solidFill>
                  <a:srgbClr val="7030A0"/>
                </a:solidFill>
              </a:ln>
              <a:solidFill>
                <a:srgbClr val="26103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82D68-7CF3-408F-B176-B648A3CC5147}"/>
              </a:ext>
            </a:extLst>
          </p:cNvPr>
          <p:cNvSpPr/>
          <p:nvPr/>
        </p:nvSpPr>
        <p:spPr>
          <a:xfrm>
            <a:off x="3690533" y="3694524"/>
            <a:ext cx="4810933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2500" b="0" cap="none" spc="0">
                <a:ln w="0">
                  <a:solidFill>
                    <a:srgbClr val="7030A0"/>
                  </a:solidFill>
                </a:ln>
                <a:solidFill>
                  <a:srgbClr val="26103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Մրցում են </a:t>
            </a:r>
            <a:r>
              <a:rPr lang="en-US" sz="2500" b="0" cap="none" spc="0" dirty="0">
                <a:ln w="0">
                  <a:solidFill>
                    <a:srgbClr val="7030A0"/>
                  </a:solidFill>
                </a:ln>
                <a:solidFill>
                  <a:srgbClr val="26103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VII</a:t>
            </a:r>
            <a:r>
              <a:rPr lang="hy-AM" sz="2500" b="0" cap="none" spc="0">
                <a:ln w="0">
                  <a:solidFill>
                    <a:srgbClr val="7030A0"/>
                  </a:solidFill>
                </a:ln>
                <a:solidFill>
                  <a:srgbClr val="26103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դասարանցիները</a:t>
            </a:r>
            <a:endParaRPr lang="en-US" sz="2500" b="0" cap="none" spc="0" dirty="0">
              <a:ln w="0">
                <a:solidFill>
                  <a:srgbClr val="7030A0"/>
                </a:solidFill>
              </a:ln>
              <a:solidFill>
                <a:srgbClr val="26103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ending_skizb">
            <a:hlinkClick r:id="" action="ppaction://media"/>
            <a:extLst>
              <a:ext uri="{FF2B5EF4-FFF2-40B4-BE49-F238E27FC236}">
                <a16:creationId xmlns:a16="http://schemas.microsoft.com/office/drawing/2014/main" id="{F3988ECE-7E47-433A-9E5F-19D4A198EF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66286" y="61652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35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7" repeatCount="10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4E3BB0-32F8-4EF9-B8FF-0594B2EB5A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7" b="10909"/>
          <a:stretch/>
        </p:blipFill>
        <p:spPr>
          <a:xfrm>
            <a:off x="9120673" y="0"/>
            <a:ext cx="3071327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B72DDC-49EF-4F91-9BA8-EF07079890B8}"/>
              </a:ext>
            </a:extLst>
          </p:cNvPr>
          <p:cNvSpPr/>
          <p:nvPr/>
        </p:nvSpPr>
        <p:spPr>
          <a:xfrm>
            <a:off x="0" y="2753975"/>
            <a:ext cx="91206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y-AM" sz="54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Արդյունքների ամփոփում</a:t>
            </a:r>
            <a:endParaRPr lang="en-US" sz="5400" b="0" cap="none" spc="0">
              <a:ln w="0"/>
              <a:solidFill>
                <a:srgbClr val="66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ardyunq~1">
            <a:hlinkClick r:id="" action="ppaction://media"/>
            <a:extLst>
              <a:ext uri="{FF2B5EF4-FFF2-40B4-BE49-F238E27FC236}">
                <a16:creationId xmlns:a16="http://schemas.microsoft.com/office/drawing/2014/main" id="{FD39B90E-674B-45A3-8179-CDB017E2D8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38857" y="5591627"/>
            <a:ext cx="449943" cy="44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86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4E3BB0-32F8-4EF9-B8FF-0594B2EB5A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7" b="10909"/>
          <a:stretch/>
        </p:blipFill>
        <p:spPr>
          <a:xfrm>
            <a:off x="0" y="0"/>
            <a:ext cx="3071327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E8B86D-B3EE-4426-9589-06676710284F}"/>
              </a:ext>
            </a:extLst>
          </p:cNvPr>
          <p:cNvSpPr/>
          <p:nvPr/>
        </p:nvSpPr>
        <p:spPr>
          <a:xfrm>
            <a:off x="3194271" y="0"/>
            <a:ext cx="82081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y-AM" sz="4000" b="1">
                <a:solidFill>
                  <a:srgbClr val="BF32B9"/>
                </a:solidFill>
                <a:latin typeface="Sylfaen" panose="010A05020503060303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Հավասարումներ և ճշմարիտ հավասարություններ</a:t>
            </a:r>
            <a:endParaRPr lang="hy-AM" sz="4000" b="1">
              <a:solidFill>
                <a:srgbClr val="BF32B9"/>
              </a:solidFill>
              <a:effectLst/>
              <a:latin typeface="Sylfaen" panose="010A0502050306030303" pitchFamily="18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0FA3D28-264D-4E64-8E77-37FF867C6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168" y="1541200"/>
            <a:ext cx="8545609" cy="6771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D07CC"/>
              </a:buClr>
              <a:buSzTx/>
              <a:buFont typeface="Wingdings" panose="05000000000000000000" pitchFamily="2" charset="2"/>
              <a:buChar char="v"/>
              <a:tabLst/>
            </a:pPr>
            <a:r>
              <a:rPr kumimoji="0" lang="ru-RU" altLang="ru-RU" sz="2200" b="1" u="none" strike="noStrike" cap="none" normalizeH="0" baseline="0">
                <a:ln>
                  <a:noFill/>
                </a:ln>
                <a:effectLst/>
                <a:latin typeface="Sylfaen" panose="010A0502050306030303" pitchFamily="18" charset="0"/>
              </a:rPr>
              <a:t>Ընտրիր բոլոր հավասարումները, որոնց համար b=11-ը լուծում է: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D07CC"/>
              </a:buClr>
              <a:buSzTx/>
              <a:tabLst/>
            </a:pPr>
            <a:r>
              <a:rPr kumimoji="0" lang="en-US" altLang="ru-RU" sz="2200" b="1" u="none" strike="noStrike" cap="none" normalizeH="0" baseline="0">
                <a:ln>
                  <a:noFill/>
                </a:ln>
                <a:effectLst/>
                <a:latin typeface="Sylfaen" panose="010A0502050306030303" pitchFamily="18" charset="0"/>
              </a:rPr>
              <a:t>     </a:t>
            </a:r>
            <a:r>
              <a:rPr kumimoji="0" lang="ru-RU" altLang="ru-RU" sz="2200" b="1" u="none" strike="noStrike" cap="none" normalizeH="0" baseline="0">
                <a:ln>
                  <a:noFill/>
                </a:ln>
                <a:effectLst/>
                <a:latin typeface="Sylfaen" panose="010A0502050306030303" pitchFamily="18" charset="0"/>
              </a:rPr>
              <a:t>Ընտրիր 2 պատասխան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74A231-2709-4AF4-8475-03DB50FFC162}"/>
              </a:ext>
            </a:extLst>
          </p:cNvPr>
          <p:cNvSpPr/>
          <p:nvPr/>
        </p:nvSpPr>
        <p:spPr>
          <a:xfrm>
            <a:off x="3296712" y="2213034"/>
            <a:ext cx="1545616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22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ա</a:t>
            </a:r>
            <a:r>
              <a:rPr lang="ru-RU" sz="22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) </a:t>
            </a:r>
            <a:r>
              <a:rPr lang="en-US" sz="22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2b = 221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4356B8-102C-4A23-8A53-EA95BA39AAAD}"/>
              </a:ext>
            </a:extLst>
          </p:cNvPr>
          <p:cNvSpPr/>
          <p:nvPr/>
        </p:nvSpPr>
        <p:spPr>
          <a:xfrm>
            <a:off x="4804082" y="2225493"/>
            <a:ext cx="1590500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2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բ</a:t>
            </a:r>
            <a:r>
              <a:rPr lang="ru-RU" sz="2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)</a:t>
            </a:r>
            <a:r>
              <a:rPr lang="en-US" sz="2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en-US" sz="22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b + 18 = 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765E0A-F9FA-44A5-9D27-A4B01E6BD397}"/>
              </a:ext>
            </a:extLst>
          </p:cNvPr>
          <p:cNvSpPr/>
          <p:nvPr/>
        </p:nvSpPr>
        <p:spPr>
          <a:xfrm>
            <a:off x="6425673" y="2174824"/>
            <a:ext cx="1394934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22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գ</a:t>
            </a:r>
            <a:r>
              <a:rPr lang="en-US" sz="22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) 77 = 7 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343879-61E3-432C-98F9-E1D58955A2F8}"/>
              </a:ext>
            </a:extLst>
          </p:cNvPr>
          <p:cNvSpPr/>
          <p:nvPr/>
        </p:nvSpPr>
        <p:spPr>
          <a:xfrm>
            <a:off x="7997856" y="2179708"/>
            <a:ext cx="1439818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22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դ</a:t>
            </a:r>
            <a:r>
              <a:rPr lang="en-US" sz="22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) 9 = b - 2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43A90B-2433-4AA5-9976-A0C0F4FAFCE9}"/>
              </a:ext>
            </a:extLst>
          </p:cNvPr>
          <p:cNvSpPr/>
          <p:nvPr/>
        </p:nvSpPr>
        <p:spPr>
          <a:xfrm>
            <a:off x="9792173" y="2179708"/>
            <a:ext cx="1673856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22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ե</a:t>
            </a:r>
            <a:r>
              <a:rPr lang="en-US" sz="22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) 11 = 33 : b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3E6E66E2-23DD-4A38-BDE7-61897EA9F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168" y="2877826"/>
            <a:ext cx="7835478" cy="6771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D07CC"/>
              </a:buClr>
              <a:buSzTx/>
              <a:buFont typeface="Wingdings" panose="05000000000000000000" pitchFamily="2" charset="2"/>
              <a:buChar char="v"/>
              <a:tabLst/>
            </a:pPr>
            <a:r>
              <a:rPr kumimoji="0" lang="ru-RU" altLang="ru-RU" sz="2200" b="1" u="none" strike="noStrike" cap="none" normalizeH="0" baseline="0">
                <a:ln>
                  <a:noFill/>
                </a:ln>
                <a:effectLst/>
                <a:latin typeface="Sylfaen" panose="010A0502050306030303" pitchFamily="18" charset="0"/>
              </a:rPr>
              <a:t>x-ի ո՞ր արժեքի դեպքում է 7+5(x-3)=22</a:t>
            </a:r>
            <a:r>
              <a:rPr kumimoji="0" lang="en-US" altLang="ru-RU" sz="2200" b="1" u="none" strike="noStrike" cap="none" normalizeH="0" baseline="0">
                <a:ln>
                  <a:noFill/>
                </a:ln>
                <a:effectLst/>
                <a:latin typeface="Sylfaen" panose="010A0502050306030303" pitchFamily="18" charset="0"/>
              </a:rPr>
              <a:t> </a:t>
            </a:r>
            <a:r>
              <a:rPr kumimoji="0" lang="ru-RU" altLang="ru-RU" sz="2200" b="1" u="none" strike="noStrike" cap="none" normalizeH="0" baseline="0">
                <a:ln>
                  <a:noFill/>
                </a:ln>
                <a:effectLst/>
                <a:latin typeface="Sylfaen" panose="010A0502050306030303" pitchFamily="18" charset="0"/>
              </a:rPr>
              <a:t>հավասարումը ճիշտ: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D07CC"/>
              </a:buClr>
              <a:buSzTx/>
              <a:tabLst/>
            </a:pPr>
            <a:r>
              <a:rPr kumimoji="0" lang="en-US" altLang="ru-RU" sz="2200" b="1" u="none" strike="noStrike" cap="none" normalizeH="0" baseline="0">
                <a:ln>
                  <a:noFill/>
                </a:ln>
                <a:effectLst/>
                <a:latin typeface="Sylfaen" panose="010A0502050306030303" pitchFamily="18" charset="0"/>
              </a:rPr>
              <a:t>     </a:t>
            </a:r>
            <a:r>
              <a:rPr kumimoji="0" lang="ru-RU" altLang="ru-RU" sz="2200" b="1" u="none" strike="noStrike" cap="none" normalizeH="0" baseline="0">
                <a:ln>
                  <a:noFill/>
                </a:ln>
                <a:effectLst/>
                <a:latin typeface="Sylfaen" panose="010A0502050306030303" pitchFamily="18" charset="0"/>
              </a:rPr>
              <a:t>Ընտրիր ճիշտ պատասխանը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AB09B1-29FA-4BDA-A786-EE379D4DDE9D}"/>
              </a:ext>
            </a:extLst>
          </p:cNvPr>
          <p:cNvSpPr/>
          <p:nvPr/>
        </p:nvSpPr>
        <p:spPr>
          <a:xfrm>
            <a:off x="3472232" y="3651600"/>
            <a:ext cx="1120821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2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ա</a:t>
            </a:r>
            <a:r>
              <a:rPr lang="ru-RU" sz="2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) </a:t>
            </a:r>
            <a:r>
              <a:rPr lang="en-US" sz="22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x = 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8EAD2D-4394-43A4-8AFC-4A77F7B8E884}"/>
              </a:ext>
            </a:extLst>
          </p:cNvPr>
          <p:cNvSpPr/>
          <p:nvPr/>
        </p:nvSpPr>
        <p:spPr>
          <a:xfrm>
            <a:off x="4809072" y="3651600"/>
            <a:ext cx="1027845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2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բ</a:t>
            </a:r>
            <a:r>
              <a:rPr lang="ru-RU" sz="2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)</a:t>
            </a:r>
            <a:r>
              <a:rPr lang="en-US" sz="2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en-US" sz="22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x = 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AD0EBB-1407-415A-9D72-96A32AA2AE23}"/>
              </a:ext>
            </a:extLst>
          </p:cNvPr>
          <p:cNvSpPr/>
          <p:nvPr/>
        </p:nvSpPr>
        <p:spPr>
          <a:xfrm>
            <a:off x="5934194" y="3606721"/>
            <a:ext cx="1039067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2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գ</a:t>
            </a:r>
            <a:r>
              <a:rPr lang="en-US" sz="2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) </a:t>
            </a:r>
            <a:r>
              <a:rPr lang="en-US" sz="22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x = 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0E3A6C-D28F-49D8-B0AA-9A8467976A25}"/>
              </a:ext>
            </a:extLst>
          </p:cNvPr>
          <p:cNvSpPr/>
          <p:nvPr/>
        </p:nvSpPr>
        <p:spPr>
          <a:xfrm>
            <a:off x="7296264" y="3562781"/>
            <a:ext cx="1048685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2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դ</a:t>
            </a:r>
            <a:r>
              <a:rPr lang="en-US" sz="2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) </a:t>
            </a:r>
            <a:r>
              <a:rPr lang="en-US" sz="22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x = 7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B96A2823-D134-4C71-8391-34B26C983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271" y="4330700"/>
            <a:ext cx="8124019" cy="6771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D07CC"/>
              </a:buClr>
              <a:buSzTx/>
              <a:buFont typeface="Wingdings" panose="05000000000000000000" pitchFamily="2" charset="2"/>
              <a:buChar char="v"/>
              <a:tabLst/>
            </a:pPr>
            <a:r>
              <a:rPr kumimoji="0" lang="ru-RU" altLang="ru-RU" sz="2200" b="1" u="none" strike="noStrike" cap="none" normalizeH="0" baseline="0">
                <a:ln>
                  <a:noFill/>
                </a:ln>
                <a:effectLst/>
                <a:latin typeface="Sylfaen" panose="010A0502050306030303" pitchFamily="18" charset="0"/>
              </a:rPr>
              <a:t>Ընտրիր բոլոր հավասարումները, որոնց համար a=8 լուծում է: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D07CC"/>
              </a:buClr>
              <a:buSzTx/>
              <a:tabLst/>
            </a:pPr>
            <a:r>
              <a:rPr kumimoji="0" lang="en-US" altLang="ru-RU" sz="2200" b="1" u="none" strike="noStrike" cap="none" normalizeH="0" baseline="0">
                <a:ln>
                  <a:noFill/>
                </a:ln>
                <a:effectLst/>
                <a:latin typeface="Sylfaen" panose="010A0502050306030303" pitchFamily="18" charset="0"/>
              </a:rPr>
              <a:t>     </a:t>
            </a:r>
            <a:r>
              <a:rPr kumimoji="0" lang="ru-RU" altLang="ru-RU" sz="2200" b="1" u="none" strike="noStrike" cap="none" normalizeH="0" baseline="0">
                <a:ln>
                  <a:noFill/>
                </a:ln>
                <a:effectLst/>
                <a:latin typeface="Sylfaen" panose="010A0502050306030303" pitchFamily="18" charset="0"/>
              </a:rPr>
              <a:t>Ընտրիր 3 պատասխան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076ADC-1801-472D-91C4-B7E9D17D919C}"/>
              </a:ext>
            </a:extLst>
          </p:cNvPr>
          <p:cNvSpPr/>
          <p:nvPr/>
        </p:nvSpPr>
        <p:spPr>
          <a:xfrm>
            <a:off x="3318630" y="5241778"/>
            <a:ext cx="1797287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2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ա</a:t>
            </a:r>
            <a:r>
              <a:rPr lang="ru-RU" sz="2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) </a:t>
            </a:r>
            <a:r>
              <a:rPr lang="en-US" sz="22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a + 11 = 15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3007B8-C3B0-4899-AC1E-8385AD211B7D}"/>
              </a:ext>
            </a:extLst>
          </p:cNvPr>
          <p:cNvSpPr/>
          <p:nvPr/>
        </p:nvSpPr>
        <p:spPr>
          <a:xfrm>
            <a:off x="5189743" y="5206878"/>
            <a:ext cx="1359668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2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բ</a:t>
            </a:r>
            <a:r>
              <a:rPr lang="ru-RU" sz="2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)</a:t>
            </a:r>
            <a:r>
              <a:rPr lang="en-US" sz="2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en-US" sz="22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1 = 8 : 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CF62BE-1A8E-4CA5-B382-1EDADB12CD05}"/>
              </a:ext>
            </a:extLst>
          </p:cNvPr>
          <p:cNvSpPr/>
          <p:nvPr/>
        </p:nvSpPr>
        <p:spPr>
          <a:xfrm>
            <a:off x="6692912" y="5156879"/>
            <a:ext cx="1715534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2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գ</a:t>
            </a:r>
            <a:r>
              <a:rPr lang="en-US" sz="2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) </a:t>
            </a:r>
            <a:r>
              <a:rPr lang="en-US" sz="22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15 + a = 23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0C13A0-F78B-4017-A69C-D7800C780AE5}"/>
              </a:ext>
            </a:extLst>
          </p:cNvPr>
          <p:cNvSpPr/>
          <p:nvPr/>
        </p:nvSpPr>
        <p:spPr>
          <a:xfrm>
            <a:off x="8556098" y="5101542"/>
            <a:ext cx="1311578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2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դ</a:t>
            </a:r>
            <a:r>
              <a:rPr lang="en-US" sz="2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) </a:t>
            </a:r>
            <a:r>
              <a:rPr lang="en-US" sz="22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42 = 7a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BCCAFC3-743C-48AF-84B7-A14B9F5A2A6B}"/>
              </a:ext>
            </a:extLst>
          </p:cNvPr>
          <p:cNvSpPr/>
          <p:nvPr/>
        </p:nvSpPr>
        <p:spPr>
          <a:xfrm>
            <a:off x="10167393" y="5070274"/>
            <a:ext cx="1409361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2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ե</a:t>
            </a:r>
            <a:r>
              <a:rPr lang="en-US" sz="2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) </a:t>
            </a:r>
            <a:r>
              <a:rPr lang="en-US" sz="2200" b="1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a - 5 = 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66CD6B-80F5-4AFA-A2EC-8AD4B27AFE4F}"/>
              </a:ext>
            </a:extLst>
          </p:cNvPr>
          <p:cNvSpPr/>
          <p:nvPr/>
        </p:nvSpPr>
        <p:spPr>
          <a:xfrm>
            <a:off x="3552401" y="5766399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base">
              <a:buClr>
                <a:srgbClr val="FD07CC"/>
              </a:buClr>
              <a:buFont typeface="Wingdings" panose="05000000000000000000" pitchFamily="2" charset="2"/>
              <a:buChar char="v"/>
            </a:pPr>
            <a:r>
              <a:rPr lang="hy-AM" sz="2200" b="1">
                <a:latin typeface="Sylfaen" panose="010A0502050306030303" pitchFamily="18" charset="0"/>
              </a:rPr>
              <a:t>Գտիր </a:t>
            </a:r>
            <a:r>
              <a:rPr lang="en-US" sz="2200" b="1">
                <a:latin typeface="Sylfaen" panose="010A0502050306030303" pitchFamily="18" charset="0"/>
              </a:rPr>
              <a:t>n-</a:t>
            </a:r>
            <a:r>
              <a:rPr lang="hy-AM" sz="2200" b="1">
                <a:latin typeface="Sylfaen" panose="010A0502050306030303" pitchFamily="18" charset="0"/>
              </a:rPr>
              <a:t>ը։</a:t>
            </a:r>
          </a:p>
          <a:p>
            <a:pPr fontAlgn="base">
              <a:buClr>
                <a:srgbClr val="FD07CC"/>
              </a:buClr>
            </a:pPr>
            <a:r>
              <a:rPr lang="en-US" sz="2200" b="1">
                <a:latin typeface="Sylfaen" panose="010A0502050306030303" pitchFamily="18" charset="0"/>
              </a:rPr>
              <a:t>     </a:t>
            </a:r>
            <a:r>
              <a:rPr lang="hy-AM" sz="2200" b="1">
                <a:latin typeface="Sylfaen" panose="010A0502050306030303" pitchFamily="18" charset="0"/>
              </a:rPr>
              <a:t>7</a:t>
            </a:r>
            <a:r>
              <a:rPr lang="en-US" sz="2200" b="1">
                <a:latin typeface="Sylfaen" panose="010A0502050306030303" pitchFamily="18" charset="0"/>
              </a:rPr>
              <a:t>n-4 = 31</a:t>
            </a:r>
            <a:endParaRPr lang="en-US" sz="2200" b="1">
              <a:effectLst/>
              <a:latin typeface="Sylfaen" panose="010A0502050306030303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41D4C5-6804-467D-8C33-72615D09ED85}"/>
              </a:ext>
            </a:extLst>
          </p:cNvPr>
          <p:cNvSpPr/>
          <p:nvPr/>
        </p:nvSpPr>
        <p:spPr>
          <a:xfrm>
            <a:off x="5477017" y="5981843"/>
            <a:ext cx="755336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b="1" cap="none" spc="0">
                <a:ln w="0"/>
                <a:solidFill>
                  <a:srgbClr val="FD07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n = 5</a:t>
            </a:r>
          </a:p>
        </p:txBody>
      </p:sp>
    </p:spTree>
    <p:extLst>
      <p:ext uri="{BB962C8B-B14F-4D97-AF65-F5344CB8AC3E}">
        <p14:creationId xmlns:p14="http://schemas.microsoft.com/office/powerpoint/2010/main" val="1647041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07CC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07CC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07CC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07CC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07CC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07CC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00C580-2B3F-4C1F-9EDA-2258946A176B}"/>
              </a:ext>
            </a:extLst>
          </p:cNvPr>
          <p:cNvSpPr/>
          <p:nvPr/>
        </p:nvSpPr>
        <p:spPr>
          <a:xfrm>
            <a:off x="318160" y="326422"/>
            <a:ext cx="116706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y-AM" sz="25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Պատկերում ներկայացված անկյունների մեծությունները որոշվում են հետևյալ արտահայտություններով.</a:t>
            </a:r>
            <a:endParaRPr lang="ru-RU" sz="25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75A0E30-B2D4-4995-8777-E0334B4EDA97}"/>
              </a:ext>
            </a:extLst>
          </p:cNvPr>
          <p:cNvCxnSpPr>
            <a:cxnSpLocks/>
          </p:cNvCxnSpPr>
          <p:nvPr/>
        </p:nvCxnSpPr>
        <p:spPr>
          <a:xfrm flipV="1">
            <a:off x="534060" y="2467673"/>
            <a:ext cx="1884020" cy="1385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DDB353-C8AB-445B-9EF0-8F571B02C21A}"/>
              </a:ext>
            </a:extLst>
          </p:cNvPr>
          <p:cNvCxnSpPr>
            <a:cxnSpLocks/>
          </p:cNvCxnSpPr>
          <p:nvPr/>
        </p:nvCxnSpPr>
        <p:spPr>
          <a:xfrm>
            <a:off x="1693752" y="2421648"/>
            <a:ext cx="0" cy="1641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C84BD2-361D-4EAB-8549-337E4BFC924B}"/>
              </a:ext>
            </a:extLst>
          </p:cNvPr>
          <p:cNvCxnSpPr>
            <a:cxnSpLocks/>
          </p:cNvCxnSpPr>
          <p:nvPr/>
        </p:nvCxnSpPr>
        <p:spPr>
          <a:xfrm>
            <a:off x="4129548" y="1407886"/>
            <a:ext cx="0" cy="44840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39D810-ABB1-4CA9-91E8-8E5FC8977E24}"/>
              </a:ext>
            </a:extLst>
          </p:cNvPr>
          <p:cNvCxnSpPr>
            <a:cxnSpLocks/>
          </p:cNvCxnSpPr>
          <p:nvPr/>
        </p:nvCxnSpPr>
        <p:spPr>
          <a:xfrm>
            <a:off x="8026469" y="1520158"/>
            <a:ext cx="0" cy="4371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B2B87C9A-49CD-45B7-ABC4-DF12E25A4C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9" t="66291" r="5690" b="10909"/>
          <a:stretch/>
        </p:blipFill>
        <p:spPr>
          <a:xfrm>
            <a:off x="-389290" y="5891980"/>
            <a:ext cx="12970580" cy="1755058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65E7E26-D326-4211-81C6-DAA08AF909DF}"/>
              </a:ext>
            </a:extLst>
          </p:cNvPr>
          <p:cNvCxnSpPr>
            <a:cxnSpLocks/>
          </p:cNvCxnSpPr>
          <p:nvPr/>
        </p:nvCxnSpPr>
        <p:spPr>
          <a:xfrm flipV="1">
            <a:off x="751742" y="2966192"/>
            <a:ext cx="1884020" cy="1385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4872AA9-78AD-4638-A4AB-7782966FA79A}"/>
                  </a:ext>
                </a:extLst>
              </p:cNvPr>
              <p:cNvSpPr txBox="1"/>
              <p:nvPr/>
            </p:nvSpPr>
            <p:spPr>
              <a:xfrm>
                <a:off x="318160" y="1520158"/>
                <a:ext cx="3491838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=8</m:t>
                          </m:r>
                          <m:r>
                            <a:rPr lang="en-US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e>
                        <m:sup>
                          <m:r>
                            <a:rPr lang="en-US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  </m:t>
                      </m:r>
                      <m:sSup>
                        <m:sSupPr>
                          <m:ctrlPr>
                            <a:rPr lang="en-US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=5</m:t>
                          </m:r>
                          <m:r>
                            <a:rPr lang="en-US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+25</m:t>
                          </m:r>
                        </m:e>
                        <m:sup>
                          <m:r>
                            <a:rPr lang="en-US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000" b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lfaen" panose="010A0502050306030303" pitchFamily="18" charset="0"/>
                </a:endParaRPr>
              </a:p>
              <a:p>
                <a:r>
                  <a:rPr lang="hy-AM" sz="20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lfaen" panose="010A0502050306030303" pitchFamily="18" charset="0"/>
                  </a:rPr>
                  <a:t>Գտնել &lt;</a:t>
                </a:r>
                <a:r>
                  <a:rPr lang="en-US" sz="20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lfaen" panose="010A0502050306030303" pitchFamily="18" charset="0"/>
                  </a:rPr>
                  <a:t>B</a:t>
                </a:r>
                <a:endParaRPr lang="ru-RU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4872AA9-78AD-4638-A4AB-7782966FA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60" y="1520158"/>
                <a:ext cx="3491838" cy="615553"/>
              </a:xfrm>
              <a:prstGeom prst="rect">
                <a:avLst/>
              </a:prstGeom>
              <a:blipFill>
                <a:blip r:embed="rId3"/>
                <a:stretch>
                  <a:fillRect l="-4538" t="-1980" r="-4712" b="-287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BA5F711-6DDE-4A5B-8CD6-4675C0D47367}"/>
              </a:ext>
            </a:extLst>
          </p:cNvPr>
          <p:cNvSpPr/>
          <p:nvPr/>
        </p:nvSpPr>
        <p:spPr>
          <a:xfrm>
            <a:off x="1700213" y="2823963"/>
            <a:ext cx="128587" cy="62112"/>
          </a:xfrm>
          <a:custGeom>
            <a:avLst/>
            <a:gdLst>
              <a:gd name="connsiteX0" fmla="*/ 0 w 128587"/>
              <a:gd name="connsiteY0" fmla="*/ 9725 h 62112"/>
              <a:gd name="connsiteX1" fmla="*/ 52387 w 128587"/>
              <a:gd name="connsiteY1" fmla="*/ 200 h 62112"/>
              <a:gd name="connsiteX2" fmla="*/ 104775 w 128587"/>
              <a:gd name="connsiteY2" fmla="*/ 9725 h 62112"/>
              <a:gd name="connsiteX3" fmla="*/ 114300 w 128587"/>
              <a:gd name="connsiteY3" fmla="*/ 24012 h 62112"/>
              <a:gd name="connsiteX4" fmla="*/ 123825 w 128587"/>
              <a:gd name="connsiteY4" fmla="*/ 52587 h 62112"/>
              <a:gd name="connsiteX5" fmla="*/ 128587 w 128587"/>
              <a:gd name="connsiteY5" fmla="*/ 62112 h 6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587" h="62112">
                <a:moveTo>
                  <a:pt x="0" y="9725"/>
                </a:moveTo>
                <a:cubicBezTo>
                  <a:pt x="17462" y="6550"/>
                  <a:pt x="34663" y="1133"/>
                  <a:pt x="52387" y="200"/>
                </a:cubicBezTo>
                <a:cubicBezTo>
                  <a:pt x="75644" y="-1024"/>
                  <a:pt x="86121" y="3507"/>
                  <a:pt x="104775" y="9725"/>
                </a:cubicBezTo>
                <a:cubicBezTo>
                  <a:pt x="107950" y="14487"/>
                  <a:pt x="111975" y="18782"/>
                  <a:pt x="114300" y="24012"/>
                </a:cubicBezTo>
                <a:cubicBezTo>
                  <a:pt x="118378" y="33187"/>
                  <a:pt x="119335" y="43607"/>
                  <a:pt x="123825" y="52587"/>
                </a:cubicBezTo>
                <a:lnTo>
                  <a:pt x="128587" y="6211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9889763-ED77-435C-8CFD-9E4E6145A62A}"/>
              </a:ext>
            </a:extLst>
          </p:cNvPr>
          <p:cNvSpPr/>
          <p:nvPr/>
        </p:nvSpPr>
        <p:spPr>
          <a:xfrm>
            <a:off x="1693752" y="3508354"/>
            <a:ext cx="128587" cy="62112"/>
          </a:xfrm>
          <a:custGeom>
            <a:avLst/>
            <a:gdLst>
              <a:gd name="connsiteX0" fmla="*/ 0 w 128587"/>
              <a:gd name="connsiteY0" fmla="*/ 9725 h 62112"/>
              <a:gd name="connsiteX1" fmla="*/ 52387 w 128587"/>
              <a:gd name="connsiteY1" fmla="*/ 200 h 62112"/>
              <a:gd name="connsiteX2" fmla="*/ 104775 w 128587"/>
              <a:gd name="connsiteY2" fmla="*/ 9725 h 62112"/>
              <a:gd name="connsiteX3" fmla="*/ 114300 w 128587"/>
              <a:gd name="connsiteY3" fmla="*/ 24012 h 62112"/>
              <a:gd name="connsiteX4" fmla="*/ 123825 w 128587"/>
              <a:gd name="connsiteY4" fmla="*/ 52587 h 62112"/>
              <a:gd name="connsiteX5" fmla="*/ 128587 w 128587"/>
              <a:gd name="connsiteY5" fmla="*/ 62112 h 6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587" h="62112">
                <a:moveTo>
                  <a:pt x="0" y="9725"/>
                </a:moveTo>
                <a:cubicBezTo>
                  <a:pt x="17462" y="6550"/>
                  <a:pt x="34663" y="1133"/>
                  <a:pt x="52387" y="200"/>
                </a:cubicBezTo>
                <a:cubicBezTo>
                  <a:pt x="75644" y="-1024"/>
                  <a:pt x="86121" y="3507"/>
                  <a:pt x="104775" y="9725"/>
                </a:cubicBezTo>
                <a:cubicBezTo>
                  <a:pt x="107950" y="14487"/>
                  <a:pt x="111975" y="18782"/>
                  <a:pt x="114300" y="24012"/>
                </a:cubicBezTo>
                <a:cubicBezTo>
                  <a:pt x="118378" y="33187"/>
                  <a:pt x="119335" y="43607"/>
                  <a:pt x="123825" y="52587"/>
                </a:cubicBezTo>
                <a:lnTo>
                  <a:pt x="128587" y="6211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370D5E5-56CB-4921-B497-AF3C33CAE5BA}"/>
              </a:ext>
            </a:extLst>
          </p:cNvPr>
          <p:cNvSpPr/>
          <p:nvPr/>
        </p:nvSpPr>
        <p:spPr>
          <a:xfrm>
            <a:off x="1624802" y="2477517"/>
            <a:ext cx="36740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2B4BEA0-A6A8-4565-A15A-3FA356EE3B81}"/>
              </a:ext>
            </a:extLst>
          </p:cNvPr>
          <p:cNvSpPr/>
          <p:nvPr/>
        </p:nvSpPr>
        <p:spPr>
          <a:xfrm>
            <a:off x="1692128" y="3185518"/>
            <a:ext cx="300082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0847EDF-17C8-401E-9439-24D937FFD7F1}"/>
                  </a:ext>
                </a:extLst>
              </p:cNvPr>
              <p:cNvSpPr/>
              <p:nvPr/>
            </p:nvSpPr>
            <p:spPr>
              <a:xfrm>
                <a:off x="1700213" y="4895531"/>
                <a:ext cx="1062021" cy="43088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200" b="0" cap="none" spc="0">
                    <a:ln w="0"/>
                    <a:solidFill>
                      <a:srgbClr val="66006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&lt;B=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cap="none" spc="0" smtClean="0">
                            <a:ln w="0"/>
                            <a:solidFill>
                              <a:srgbClr val="660066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cap="none" spc="0" smtClean="0">
                            <a:ln w="0"/>
                            <a:solidFill>
                              <a:srgbClr val="660066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80</m:t>
                        </m:r>
                      </m:e>
                      <m:sup>
                        <m:r>
                          <a:rPr lang="en-US" sz="2200" b="0" i="1" cap="none" spc="0" smtClean="0">
                            <a:ln w="0"/>
                            <a:solidFill>
                              <a:srgbClr val="660066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200" b="0" cap="none" spc="0">
                  <a:ln w="0"/>
                  <a:solidFill>
                    <a:srgbClr val="66006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0847EDF-17C8-401E-9439-24D937FFD7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213" y="4895531"/>
                <a:ext cx="1062021" cy="430887"/>
              </a:xfrm>
              <a:prstGeom prst="rect">
                <a:avLst/>
              </a:prstGeom>
              <a:blipFill>
                <a:blip r:embed="rId4"/>
                <a:stretch>
                  <a:fillRect l="-8621" t="-11268" b="-323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95FE5F9-168F-4DA4-A1AF-A6768226E304}"/>
                  </a:ext>
                </a:extLst>
              </p:cNvPr>
              <p:cNvSpPr txBox="1"/>
              <p:nvPr/>
            </p:nvSpPr>
            <p:spPr>
              <a:xfrm>
                <a:off x="4287769" y="1531438"/>
                <a:ext cx="3491838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=6</m:t>
                          </m:r>
                          <m:r>
                            <a:rPr lang="en-US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+5</m:t>
                          </m:r>
                        </m:e>
                        <m:sup>
                          <m:r>
                            <a:rPr lang="en-US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  </m:t>
                      </m:r>
                      <m:sSup>
                        <m:sSupPr>
                          <m:ctrlPr>
                            <a:rPr lang="en-US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=4</m:t>
                          </m:r>
                          <m:r>
                            <a:rPr lang="en-US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+45</m:t>
                          </m:r>
                        </m:e>
                        <m:sup>
                          <m:r>
                            <a:rPr lang="en-US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000" b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lfaen" panose="010A0502050306030303" pitchFamily="18" charset="0"/>
                </a:endParaRPr>
              </a:p>
              <a:p>
                <a:r>
                  <a:rPr lang="hy-AM" sz="20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lfaen" panose="010A0502050306030303" pitchFamily="18" charset="0"/>
                  </a:rPr>
                  <a:t>Գտնել &lt;</a:t>
                </a:r>
                <a:r>
                  <a:rPr lang="en-US" sz="20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lfaen" panose="010A0502050306030303" pitchFamily="18" charset="0"/>
                  </a:rPr>
                  <a:t>A</a:t>
                </a:r>
                <a:endParaRPr lang="ru-RU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95FE5F9-168F-4DA4-A1AF-A6768226E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769" y="1531438"/>
                <a:ext cx="3491838" cy="615553"/>
              </a:xfrm>
              <a:prstGeom prst="rect">
                <a:avLst/>
              </a:prstGeom>
              <a:blipFill>
                <a:blip r:embed="rId5"/>
                <a:stretch>
                  <a:fillRect l="-4538" t="-1980" r="-4712" b="-287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4E5728D-9E44-4564-BDF1-D1FA9742ECD4}"/>
                  </a:ext>
                </a:extLst>
              </p:cNvPr>
              <p:cNvSpPr/>
              <p:nvPr/>
            </p:nvSpPr>
            <p:spPr>
              <a:xfrm>
                <a:off x="5337884" y="4927192"/>
                <a:ext cx="1561140" cy="4308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200" b="0" cap="none" spc="0">
                    <a:ln w="0"/>
                    <a:solidFill>
                      <a:srgbClr val="66006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&lt;A=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cap="none" spc="0" smtClean="0">
                            <a:ln w="0"/>
                            <a:solidFill>
                              <a:srgbClr val="660066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cap="none" spc="0" smtClean="0">
                            <a:ln w="0"/>
                            <a:solidFill>
                              <a:srgbClr val="660066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125</m:t>
                        </m:r>
                      </m:e>
                      <m:sup>
                        <m:r>
                          <a:rPr lang="en-US" sz="2200" b="0" i="1" cap="none" spc="0" smtClean="0">
                            <a:ln w="0"/>
                            <a:solidFill>
                              <a:srgbClr val="660066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200" b="0" cap="none" spc="0">
                  <a:ln w="0"/>
                  <a:solidFill>
                    <a:srgbClr val="66006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4E5728D-9E44-4564-BDF1-D1FA9742EC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884" y="4927192"/>
                <a:ext cx="1561140" cy="430887"/>
              </a:xfrm>
              <a:prstGeom prst="rect">
                <a:avLst/>
              </a:prstGeom>
              <a:blipFill>
                <a:blip r:embed="rId6"/>
                <a:stretch>
                  <a:fillRect t="-11268" b="-33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4EE939A-CC64-4BEB-B256-CD12CECD13A0}"/>
              </a:ext>
            </a:extLst>
          </p:cNvPr>
          <p:cNvCxnSpPr/>
          <p:nvPr/>
        </p:nvCxnSpPr>
        <p:spPr>
          <a:xfrm>
            <a:off x="4945487" y="2823963"/>
            <a:ext cx="26272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B33D67B-EB14-481D-8462-0318DC75DC47}"/>
              </a:ext>
            </a:extLst>
          </p:cNvPr>
          <p:cNvCxnSpPr/>
          <p:nvPr/>
        </p:nvCxnSpPr>
        <p:spPr>
          <a:xfrm>
            <a:off x="4974096" y="3508354"/>
            <a:ext cx="26272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4673E82-D6C8-4F38-9FFC-19BBAA12B3D3}"/>
              </a:ext>
            </a:extLst>
          </p:cNvPr>
          <p:cNvCxnSpPr/>
          <p:nvPr/>
        </p:nvCxnSpPr>
        <p:spPr>
          <a:xfrm>
            <a:off x="5048518" y="2421648"/>
            <a:ext cx="1965383" cy="1641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CED648DD-963E-4599-8769-076A79E3B67F}"/>
              </a:ext>
            </a:extLst>
          </p:cNvPr>
          <p:cNvSpPr/>
          <p:nvPr/>
        </p:nvSpPr>
        <p:spPr>
          <a:xfrm>
            <a:off x="5357813" y="2828925"/>
            <a:ext cx="290512" cy="100548"/>
          </a:xfrm>
          <a:custGeom>
            <a:avLst/>
            <a:gdLst>
              <a:gd name="connsiteX0" fmla="*/ 0 w 290512"/>
              <a:gd name="connsiteY0" fmla="*/ 0 h 100548"/>
              <a:gd name="connsiteX1" fmla="*/ 80962 w 290512"/>
              <a:gd name="connsiteY1" fmla="*/ 61913 h 100548"/>
              <a:gd name="connsiteX2" fmla="*/ 95250 w 290512"/>
              <a:gd name="connsiteY2" fmla="*/ 71438 h 100548"/>
              <a:gd name="connsiteX3" fmla="*/ 123825 w 290512"/>
              <a:gd name="connsiteY3" fmla="*/ 80963 h 100548"/>
              <a:gd name="connsiteX4" fmla="*/ 138112 w 290512"/>
              <a:gd name="connsiteY4" fmla="*/ 90488 h 100548"/>
              <a:gd name="connsiteX5" fmla="*/ 185737 w 290512"/>
              <a:gd name="connsiteY5" fmla="*/ 100013 h 100548"/>
              <a:gd name="connsiteX6" fmla="*/ 290512 w 290512"/>
              <a:gd name="connsiteY6" fmla="*/ 100013 h 10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512" h="100548">
                <a:moveTo>
                  <a:pt x="0" y="0"/>
                </a:moveTo>
                <a:cubicBezTo>
                  <a:pt x="61242" y="50108"/>
                  <a:pt x="33616" y="30350"/>
                  <a:pt x="80962" y="61913"/>
                </a:cubicBezTo>
                <a:cubicBezTo>
                  <a:pt x="85725" y="65088"/>
                  <a:pt x="89820" y="69628"/>
                  <a:pt x="95250" y="71438"/>
                </a:cubicBezTo>
                <a:cubicBezTo>
                  <a:pt x="104775" y="74613"/>
                  <a:pt x="115471" y="75394"/>
                  <a:pt x="123825" y="80963"/>
                </a:cubicBezTo>
                <a:cubicBezTo>
                  <a:pt x="128587" y="84138"/>
                  <a:pt x="132993" y="87928"/>
                  <a:pt x="138112" y="90488"/>
                </a:cubicBezTo>
                <a:cubicBezTo>
                  <a:pt x="150130" y="96497"/>
                  <a:pt x="176317" y="99688"/>
                  <a:pt x="185737" y="100013"/>
                </a:cubicBezTo>
                <a:cubicBezTo>
                  <a:pt x="220641" y="101217"/>
                  <a:pt x="255587" y="100013"/>
                  <a:pt x="290512" y="1000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C4D384A-2296-444D-B846-8FBF47338B84}"/>
              </a:ext>
            </a:extLst>
          </p:cNvPr>
          <p:cNvSpPr/>
          <p:nvPr/>
        </p:nvSpPr>
        <p:spPr>
          <a:xfrm rot="10800000">
            <a:off x="6219794" y="3396452"/>
            <a:ext cx="290512" cy="100548"/>
          </a:xfrm>
          <a:custGeom>
            <a:avLst/>
            <a:gdLst>
              <a:gd name="connsiteX0" fmla="*/ 0 w 290512"/>
              <a:gd name="connsiteY0" fmla="*/ 0 h 100548"/>
              <a:gd name="connsiteX1" fmla="*/ 80962 w 290512"/>
              <a:gd name="connsiteY1" fmla="*/ 61913 h 100548"/>
              <a:gd name="connsiteX2" fmla="*/ 95250 w 290512"/>
              <a:gd name="connsiteY2" fmla="*/ 71438 h 100548"/>
              <a:gd name="connsiteX3" fmla="*/ 123825 w 290512"/>
              <a:gd name="connsiteY3" fmla="*/ 80963 h 100548"/>
              <a:gd name="connsiteX4" fmla="*/ 138112 w 290512"/>
              <a:gd name="connsiteY4" fmla="*/ 90488 h 100548"/>
              <a:gd name="connsiteX5" fmla="*/ 185737 w 290512"/>
              <a:gd name="connsiteY5" fmla="*/ 100013 h 100548"/>
              <a:gd name="connsiteX6" fmla="*/ 290512 w 290512"/>
              <a:gd name="connsiteY6" fmla="*/ 100013 h 10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512" h="100548">
                <a:moveTo>
                  <a:pt x="0" y="0"/>
                </a:moveTo>
                <a:cubicBezTo>
                  <a:pt x="61242" y="50108"/>
                  <a:pt x="33616" y="30350"/>
                  <a:pt x="80962" y="61913"/>
                </a:cubicBezTo>
                <a:cubicBezTo>
                  <a:pt x="85725" y="65088"/>
                  <a:pt x="89820" y="69628"/>
                  <a:pt x="95250" y="71438"/>
                </a:cubicBezTo>
                <a:cubicBezTo>
                  <a:pt x="104775" y="74613"/>
                  <a:pt x="115471" y="75394"/>
                  <a:pt x="123825" y="80963"/>
                </a:cubicBezTo>
                <a:cubicBezTo>
                  <a:pt x="128587" y="84138"/>
                  <a:pt x="132993" y="87928"/>
                  <a:pt x="138112" y="90488"/>
                </a:cubicBezTo>
                <a:cubicBezTo>
                  <a:pt x="150130" y="96497"/>
                  <a:pt x="176317" y="99688"/>
                  <a:pt x="185737" y="100013"/>
                </a:cubicBezTo>
                <a:cubicBezTo>
                  <a:pt x="220641" y="101217"/>
                  <a:pt x="255587" y="100013"/>
                  <a:pt x="290512" y="1000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B6F5878-D2C1-4567-8534-502C99153379}"/>
              </a:ext>
            </a:extLst>
          </p:cNvPr>
          <p:cNvSpPr/>
          <p:nvPr/>
        </p:nvSpPr>
        <p:spPr>
          <a:xfrm>
            <a:off x="5255927" y="2873863"/>
            <a:ext cx="36740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A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EFB793D-AE44-464F-BDDA-FB31253EEEF5}"/>
              </a:ext>
            </a:extLst>
          </p:cNvPr>
          <p:cNvSpPr/>
          <p:nvPr/>
        </p:nvSpPr>
        <p:spPr>
          <a:xfrm>
            <a:off x="6180842" y="3125147"/>
            <a:ext cx="642502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DD2A07A-C691-456D-89E8-D2F188C05EFD}"/>
                  </a:ext>
                </a:extLst>
              </p:cNvPr>
              <p:cNvSpPr txBox="1"/>
              <p:nvPr/>
            </p:nvSpPr>
            <p:spPr>
              <a:xfrm>
                <a:off x="8174594" y="1547604"/>
                <a:ext cx="3491838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=10</m:t>
                          </m:r>
                          <m:r>
                            <a:rPr lang="en-US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+24</m:t>
                          </m:r>
                        </m:e>
                        <m:sup>
                          <m:r>
                            <a:rPr lang="en-US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  </m:t>
                      </m:r>
                      <m:sSup>
                        <m:sSupPr>
                          <m:ctrlPr>
                            <a:rPr lang="en-US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=6</m:t>
                          </m:r>
                          <m:r>
                            <a:rPr lang="en-US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+72</m:t>
                          </m:r>
                        </m:e>
                        <m:sup>
                          <m:r>
                            <a:rPr lang="en-US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000" b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lfaen" panose="010A0502050306030303" pitchFamily="18" charset="0"/>
                </a:endParaRPr>
              </a:p>
              <a:p>
                <a:r>
                  <a:rPr lang="hy-AM" sz="20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lfaen" panose="010A0502050306030303" pitchFamily="18" charset="0"/>
                  </a:rPr>
                  <a:t>Գտնել &lt;</a:t>
                </a:r>
                <a:r>
                  <a:rPr lang="en-US" sz="20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lfaen" panose="010A0502050306030303" pitchFamily="18" charset="0"/>
                  </a:rPr>
                  <a:t>A</a:t>
                </a:r>
                <a:endParaRPr lang="ru-RU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DD2A07A-C691-456D-89E8-D2F188C05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594" y="1547604"/>
                <a:ext cx="3491838" cy="615553"/>
              </a:xfrm>
              <a:prstGeom prst="rect">
                <a:avLst/>
              </a:prstGeom>
              <a:blipFill>
                <a:blip r:embed="rId7"/>
                <a:stretch>
                  <a:fillRect l="-4538" t="-1980" r="-12914" b="-287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B839467-8C66-4DB8-AC03-61C0640FE398}"/>
                  </a:ext>
                </a:extLst>
              </p:cNvPr>
              <p:cNvSpPr/>
              <p:nvPr/>
            </p:nvSpPr>
            <p:spPr>
              <a:xfrm>
                <a:off x="10630860" y="5170629"/>
                <a:ext cx="1561140" cy="4308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200" b="0" cap="none" spc="0">
                    <a:ln w="0"/>
                    <a:solidFill>
                      <a:srgbClr val="660066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&lt;A=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cap="none" spc="0" smtClean="0">
                            <a:ln w="0"/>
                            <a:solidFill>
                              <a:srgbClr val="660066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cap="none" spc="0" smtClean="0">
                            <a:ln w="0"/>
                            <a:solidFill>
                              <a:srgbClr val="660066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144</m:t>
                        </m:r>
                      </m:e>
                      <m:sup>
                        <m:r>
                          <a:rPr lang="en-US" sz="2200" b="0" i="1" cap="none" spc="0" smtClean="0">
                            <a:ln w="0"/>
                            <a:solidFill>
                              <a:srgbClr val="660066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200" b="0" cap="none" spc="0">
                  <a:ln w="0"/>
                  <a:solidFill>
                    <a:srgbClr val="66006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B839467-8C66-4DB8-AC03-61C0640FE3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0860" y="5170629"/>
                <a:ext cx="1561140" cy="430887"/>
              </a:xfrm>
              <a:prstGeom prst="rect">
                <a:avLst/>
              </a:prstGeom>
              <a:blipFill>
                <a:blip r:embed="rId8"/>
                <a:stretch>
                  <a:fillRect t="-11268" b="-338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EC95601-5ED8-424B-9C35-3F6BD580AE16}"/>
              </a:ext>
            </a:extLst>
          </p:cNvPr>
          <p:cNvCxnSpPr/>
          <p:nvPr/>
        </p:nvCxnSpPr>
        <p:spPr>
          <a:xfrm flipV="1">
            <a:off x="8456026" y="2626269"/>
            <a:ext cx="1881480" cy="1821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F00436B-BA60-42E4-A2AE-7CEA135820C2}"/>
              </a:ext>
            </a:extLst>
          </p:cNvPr>
          <p:cNvCxnSpPr/>
          <p:nvPr/>
        </p:nvCxnSpPr>
        <p:spPr>
          <a:xfrm flipV="1">
            <a:off x="9522126" y="3160312"/>
            <a:ext cx="1881480" cy="1821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9FAFA6E-2C0D-4BEE-B838-E56D693B3EC4}"/>
              </a:ext>
            </a:extLst>
          </p:cNvPr>
          <p:cNvCxnSpPr/>
          <p:nvPr/>
        </p:nvCxnSpPr>
        <p:spPr>
          <a:xfrm>
            <a:off x="9520255" y="2645993"/>
            <a:ext cx="1288964" cy="2680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92A025FA-3570-498A-B436-2BE67F851DC7}"/>
              </a:ext>
            </a:extLst>
          </p:cNvPr>
          <p:cNvSpPr/>
          <p:nvPr/>
        </p:nvSpPr>
        <p:spPr>
          <a:xfrm>
            <a:off x="9610725" y="3019425"/>
            <a:ext cx="90488" cy="295287"/>
          </a:xfrm>
          <a:custGeom>
            <a:avLst/>
            <a:gdLst>
              <a:gd name="connsiteX0" fmla="*/ 90488 w 90488"/>
              <a:gd name="connsiteY0" fmla="*/ 0 h 295287"/>
              <a:gd name="connsiteX1" fmla="*/ 23813 w 90488"/>
              <a:gd name="connsiteY1" fmla="*/ 80963 h 295287"/>
              <a:gd name="connsiteX2" fmla="*/ 4763 w 90488"/>
              <a:gd name="connsiteY2" fmla="*/ 123825 h 295287"/>
              <a:gd name="connsiteX3" fmla="*/ 0 w 90488"/>
              <a:gd name="connsiteY3" fmla="*/ 138113 h 295287"/>
              <a:gd name="connsiteX4" fmla="*/ 4763 w 90488"/>
              <a:gd name="connsiteY4" fmla="*/ 266700 h 295287"/>
              <a:gd name="connsiteX5" fmla="*/ 19050 w 90488"/>
              <a:gd name="connsiteY5" fmla="*/ 295275 h 29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488" h="295287">
                <a:moveTo>
                  <a:pt x="90488" y="0"/>
                </a:moveTo>
                <a:cubicBezTo>
                  <a:pt x="35160" y="60862"/>
                  <a:pt x="55955" y="32750"/>
                  <a:pt x="23813" y="80963"/>
                </a:cubicBezTo>
                <a:cubicBezTo>
                  <a:pt x="8718" y="103605"/>
                  <a:pt x="16099" y="89817"/>
                  <a:pt x="4763" y="123825"/>
                </a:cubicBezTo>
                <a:lnTo>
                  <a:pt x="0" y="138113"/>
                </a:lnTo>
                <a:cubicBezTo>
                  <a:pt x="1588" y="180975"/>
                  <a:pt x="880" y="223984"/>
                  <a:pt x="4763" y="266700"/>
                </a:cubicBezTo>
                <a:cubicBezTo>
                  <a:pt x="7498" y="296781"/>
                  <a:pt x="5401" y="295275"/>
                  <a:pt x="19050" y="2952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D936D698-3219-46D2-8209-6EBBB9080C13}"/>
              </a:ext>
            </a:extLst>
          </p:cNvPr>
          <p:cNvSpPr/>
          <p:nvPr/>
        </p:nvSpPr>
        <p:spPr>
          <a:xfrm>
            <a:off x="10391775" y="4081463"/>
            <a:ext cx="90488" cy="376237"/>
          </a:xfrm>
          <a:custGeom>
            <a:avLst/>
            <a:gdLst>
              <a:gd name="connsiteX0" fmla="*/ 61913 w 90488"/>
              <a:gd name="connsiteY0" fmla="*/ 0 h 376237"/>
              <a:gd name="connsiteX1" fmla="*/ 80963 w 90488"/>
              <a:gd name="connsiteY1" fmla="*/ 52387 h 376237"/>
              <a:gd name="connsiteX2" fmla="*/ 90488 w 90488"/>
              <a:gd name="connsiteY2" fmla="*/ 109537 h 376237"/>
              <a:gd name="connsiteX3" fmla="*/ 85725 w 90488"/>
              <a:gd name="connsiteY3" fmla="*/ 195262 h 376237"/>
              <a:gd name="connsiteX4" fmla="*/ 80963 w 90488"/>
              <a:gd name="connsiteY4" fmla="*/ 219075 h 376237"/>
              <a:gd name="connsiteX5" fmla="*/ 71438 w 90488"/>
              <a:gd name="connsiteY5" fmla="*/ 233362 h 376237"/>
              <a:gd name="connsiteX6" fmla="*/ 52388 w 90488"/>
              <a:gd name="connsiteY6" fmla="*/ 271462 h 376237"/>
              <a:gd name="connsiteX7" fmla="*/ 47625 w 90488"/>
              <a:gd name="connsiteY7" fmla="*/ 290512 h 376237"/>
              <a:gd name="connsiteX8" fmla="*/ 28575 w 90488"/>
              <a:gd name="connsiteY8" fmla="*/ 328612 h 376237"/>
              <a:gd name="connsiteX9" fmla="*/ 9525 w 90488"/>
              <a:gd name="connsiteY9" fmla="*/ 361950 h 376237"/>
              <a:gd name="connsiteX10" fmla="*/ 0 w 90488"/>
              <a:gd name="connsiteY10" fmla="*/ 376237 h 37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488" h="376237">
                <a:moveTo>
                  <a:pt x="61913" y="0"/>
                </a:moveTo>
                <a:cubicBezTo>
                  <a:pt x="68263" y="17462"/>
                  <a:pt x="75421" y="34652"/>
                  <a:pt x="80963" y="52387"/>
                </a:cubicBezTo>
                <a:cubicBezTo>
                  <a:pt x="84626" y="64109"/>
                  <a:pt x="89156" y="100217"/>
                  <a:pt x="90488" y="109537"/>
                </a:cubicBezTo>
                <a:cubicBezTo>
                  <a:pt x="88900" y="138112"/>
                  <a:pt x="88204" y="166751"/>
                  <a:pt x="85725" y="195262"/>
                </a:cubicBezTo>
                <a:cubicBezTo>
                  <a:pt x="85024" y="203326"/>
                  <a:pt x="83805" y="211496"/>
                  <a:pt x="80963" y="219075"/>
                </a:cubicBezTo>
                <a:cubicBezTo>
                  <a:pt x="78953" y="224434"/>
                  <a:pt x="74613" y="228600"/>
                  <a:pt x="71438" y="233362"/>
                </a:cubicBezTo>
                <a:cubicBezTo>
                  <a:pt x="59803" y="291531"/>
                  <a:pt x="77017" y="228361"/>
                  <a:pt x="52388" y="271462"/>
                </a:cubicBezTo>
                <a:cubicBezTo>
                  <a:pt x="49141" y="277145"/>
                  <a:pt x="50143" y="284470"/>
                  <a:pt x="47625" y="290512"/>
                </a:cubicBezTo>
                <a:cubicBezTo>
                  <a:pt x="42164" y="303619"/>
                  <a:pt x="28575" y="328612"/>
                  <a:pt x="28575" y="328612"/>
                </a:cubicBezTo>
                <a:cubicBezTo>
                  <a:pt x="20867" y="359448"/>
                  <a:pt x="29792" y="337630"/>
                  <a:pt x="9525" y="361950"/>
                </a:cubicBezTo>
                <a:cubicBezTo>
                  <a:pt x="5861" y="366347"/>
                  <a:pt x="0" y="376237"/>
                  <a:pt x="0" y="37623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54FAA96-6B5A-4854-AC83-9B92C9CA7CDD}"/>
              </a:ext>
            </a:extLst>
          </p:cNvPr>
          <p:cNvSpPr/>
          <p:nvPr/>
        </p:nvSpPr>
        <p:spPr>
          <a:xfrm>
            <a:off x="9259939" y="2855019"/>
            <a:ext cx="36740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A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44E5F27-6744-4F7C-9DE7-9FA9759BC95A}"/>
              </a:ext>
            </a:extLst>
          </p:cNvPr>
          <p:cNvSpPr/>
          <p:nvPr/>
        </p:nvSpPr>
        <p:spPr>
          <a:xfrm>
            <a:off x="10340792" y="4200449"/>
            <a:ext cx="642502" cy="3231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097675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animBg="1"/>
      <p:bldP spid="31" grpId="0" animBg="1"/>
      <p:bldP spid="32" grpId="0"/>
      <p:bldP spid="33" grpId="0"/>
      <p:bldP spid="34" grpId="0"/>
      <p:bldP spid="36" grpId="0"/>
      <p:bldP spid="37" grpId="0"/>
      <p:bldP spid="45" grpId="0" animBg="1"/>
      <p:bldP spid="46" grpId="0" animBg="1"/>
      <p:bldP spid="47" grpId="0"/>
      <p:bldP spid="48" grpId="0"/>
      <p:bldP spid="50" grpId="0"/>
      <p:bldP spid="51" grpId="0"/>
      <p:bldP spid="58" grpId="0" animBg="1"/>
      <p:bldP spid="59" grpId="0" animBg="1"/>
      <p:bldP spid="60" grpId="0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4E3BB0-32F8-4EF9-B8FF-0594B2EB5A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7" b="10909"/>
          <a:stretch/>
        </p:blipFill>
        <p:spPr>
          <a:xfrm>
            <a:off x="0" y="0"/>
            <a:ext cx="3071327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6A14D6C-4CA5-4978-8E60-28012C6184C8}"/>
              </a:ext>
            </a:extLst>
          </p:cNvPr>
          <p:cNvSpPr/>
          <p:nvPr/>
        </p:nvSpPr>
        <p:spPr>
          <a:xfrm>
            <a:off x="3204125" y="1688746"/>
            <a:ext cx="77143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hy-AM" sz="2000" b="0" cap="none" spc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Ո՞ր եռանկյան համար է հիմքին տարված կիսորդը բարձրություն և միջնագիծ:</a:t>
            </a:r>
            <a:endParaRPr lang="en-US" sz="2000" b="0" cap="none" spc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2D3DF4-A983-4302-972D-A66729BE4D6C}"/>
              </a:ext>
            </a:extLst>
          </p:cNvPr>
          <p:cNvSpPr/>
          <p:nvPr/>
        </p:nvSpPr>
        <p:spPr>
          <a:xfrm>
            <a:off x="9326742" y="1996350"/>
            <a:ext cx="22701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2000" b="0" cap="none" spc="0">
                <a:ln w="0"/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Հավասարասրուն</a:t>
            </a:r>
            <a:endParaRPr lang="en-US" sz="2000" b="0" cap="none" spc="0">
              <a:ln w="0"/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4FBFAD-2D3F-4EA4-979C-BC69F4681DD0}"/>
              </a:ext>
            </a:extLst>
          </p:cNvPr>
          <p:cNvSpPr/>
          <p:nvPr/>
        </p:nvSpPr>
        <p:spPr>
          <a:xfrm>
            <a:off x="3204125" y="3228945"/>
            <a:ext cx="7180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hy-AM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Երկու զուգահեռ ուղիղները երրորդ ուղիղով հատվելիս...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B05F75-478A-46D2-A4BB-05488B9A8279}"/>
              </a:ext>
            </a:extLst>
          </p:cNvPr>
          <p:cNvSpPr/>
          <p:nvPr/>
        </p:nvSpPr>
        <p:spPr>
          <a:xfrm>
            <a:off x="3302000" y="210235"/>
            <a:ext cx="87757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3500" b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Եռանկյուններ, զուգահեռ ուղիղներ</a:t>
            </a:r>
            <a:endParaRPr lang="ru-RU" sz="3500" b="1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9F0B3E24-E8AD-4E0E-890F-D2B8AC7D44A4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882570" y="3952088"/>
            <a:ext cx="703589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- խաչադիր անկյունները հավասար են,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 - համապատասխան անկյունները հավասար են,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- միակողմանի անկյունների գումարը հավասար է 180°-ի:</a:t>
            </a:r>
          </a:p>
        </p:txBody>
      </p:sp>
    </p:spTree>
    <p:extLst>
      <p:ext uri="{BB962C8B-B14F-4D97-AF65-F5344CB8AC3E}">
        <p14:creationId xmlns:p14="http://schemas.microsoft.com/office/powerpoint/2010/main" val="3958500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4E3BB0-32F8-4EF9-B8FF-0594B2EB5A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7" b="10909"/>
          <a:stretch/>
        </p:blipFill>
        <p:spPr>
          <a:xfrm>
            <a:off x="0" y="0"/>
            <a:ext cx="307132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28A409E-FB0E-4939-9812-2781A37CCAC4}"/>
              </a:ext>
            </a:extLst>
          </p:cNvPr>
          <p:cNvSpPr/>
          <p:nvPr/>
        </p:nvSpPr>
        <p:spPr>
          <a:xfrm>
            <a:off x="3128875" y="943777"/>
            <a:ext cx="728597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hy-AM" sz="200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Սահմանե՛ք եռանկյան հավասարության հայտանիշները: </a:t>
            </a:r>
            <a:endParaRPr lang="en-US" sz="2000" b="0" cap="none" spc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FE9BE6-2200-4244-9D3C-58C0E22E8BB8}"/>
              </a:ext>
            </a:extLst>
          </p:cNvPr>
          <p:cNvSpPr/>
          <p:nvPr/>
        </p:nvSpPr>
        <p:spPr>
          <a:xfrm>
            <a:off x="5981700" y="5252503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y-AM" sz="2000" b="0" i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  </a:t>
            </a:r>
            <a:r>
              <a:rPr lang="hy-AM" sz="2000" b="1" i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3</a:t>
            </a:r>
            <a:r>
              <a:rPr lang="hy-AM" sz="2000" b="0" i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. Եթե մի եռանկյան երեք կողմերը համապատասխանաբար հավասար են մյուս եռանկյան երեք կողմերին, ապա այդ եռանկյունները հավասար են: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B05F75-478A-46D2-A4BB-05488B9A8279}"/>
              </a:ext>
            </a:extLst>
          </p:cNvPr>
          <p:cNvSpPr/>
          <p:nvPr/>
        </p:nvSpPr>
        <p:spPr>
          <a:xfrm>
            <a:off x="3302000" y="210235"/>
            <a:ext cx="87757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3500" b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Եռանկյուններ, զուգահեռ ուղիղներ</a:t>
            </a:r>
            <a:endParaRPr lang="ru-RU" sz="3500" b="1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BF701E-6C79-497D-A062-8A24A9273CB1}"/>
              </a:ext>
            </a:extLst>
          </p:cNvPr>
          <p:cNvSpPr/>
          <p:nvPr/>
        </p:nvSpPr>
        <p:spPr>
          <a:xfrm>
            <a:off x="3621314" y="1746768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y-AM" sz="2000" b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1</a:t>
            </a:r>
            <a:r>
              <a:rPr lang="hy-AM" sz="200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. Եթե մի եռանկյան երկու կողմերը և դրանց կազմած անկյունը համապատասխանաբար հավասար են մյուս եռանկյան երկու կողմերին և դրանց կազմած անկյանը, ապա այդ եռանկյունները հավասար են: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527380-FA1F-48DA-B186-5117E6AC983C}"/>
              </a:ext>
            </a:extLst>
          </p:cNvPr>
          <p:cNvSpPr/>
          <p:nvPr/>
        </p:nvSpPr>
        <p:spPr>
          <a:xfrm>
            <a:off x="4641850" y="343227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y-AM" sz="2000" b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2</a:t>
            </a:r>
            <a:r>
              <a:rPr lang="hy-AM" sz="200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. Եթե մի եռանկյան կողմն ու նրան առընթեր երկու անկյունները համապատասխանաբար հավասար են մյուս եռանկյան կողմին և նրան առընթեր երկու անկյուններին, ապա այդ եռանկյունները հավասար են:   </a:t>
            </a:r>
          </a:p>
        </p:txBody>
      </p:sp>
    </p:spTree>
    <p:extLst>
      <p:ext uri="{BB962C8B-B14F-4D97-AF65-F5344CB8AC3E}">
        <p14:creationId xmlns:p14="http://schemas.microsoft.com/office/powerpoint/2010/main" val="1833297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4E3BB0-32F8-4EF9-B8FF-0594B2EB5A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7" b="10909"/>
          <a:stretch/>
        </p:blipFill>
        <p:spPr>
          <a:xfrm>
            <a:off x="9120673" y="0"/>
            <a:ext cx="3071327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B72DDC-49EF-4F91-9BA8-EF07079890B8}"/>
              </a:ext>
            </a:extLst>
          </p:cNvPr>
          <p:cNvSpPr/>
          <p:nvPr/>
        </p:nvSpPr>
        <p:spPr>
          <a:xfrm>
            <a:off x="0" y="2753975"/>
            <a:ext cx="91206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y-AM" sz="54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Արդյունքների ամփոփում</a:t>
            </a:r>
            <a:endParaRPr lang="en-US" sz="5400" b="0" cap="none" spc="0">
              <a:ln w="0"/>
              <a:solidFill>
                <a:srgbClr val="66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ardyunq~1">
            <a:hlinkClick r:id="" action="ppaction://media"/>
            <a:extLst>
              <a:ext uri="{FF2B5EF4-FFF2-40B4-BE49-F238E27FC236}">
                <a16:creationId xmlns:a16="http://schemas.microsoft.com/office/drawing/2014/main" id="{FD39B90E-674B-45A3-8179-CDB017E2D8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38857" y="5591627"/>
            <a:ext cx="449943" cy="44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681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4E3BB0-32F8-4EF9-B8FF-0594B2EB5A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7" b="10909"/>
          <a:stretch/>
        </p:blipFill>
        <p:spPr>
          <a:xfrm>
            <a:off x="0" y="0"/>
            <a:ext cx="307132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CB05F75-478A-46D2-A4BB-05488B9A8279}"/>
              </a:ext>
            </a:extLst>
          </p:cNvPr>
          <p:cNvSpPr/>
          <p:nvPr/>
        </p:nvSpPr>
        <p:spPr>
          <a:xfrm>
            <a:off x="3302000" y="210235"/>
            <a:ext cx="87757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5500" b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Տնային առաջադրանք</a:t>
            </a:r>
            <a:endParaRPr lang="ru-RU" sz="5500" b="1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6" name="Rectangle 5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927D94E1-87E7-4B05-A2FE-9B38E57D1152}"/>
              </a:ext>
            </a:extLst>
          </p:cNvPr>
          <p:cNvSpPr/>
          <p:nvPr/>
        </p:nvSpPr>
        <p:spPr>
          <a:xfrm>
            <a:off x="3621999" y="1530047"/>
            <a:ext cx="4924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20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r>
              <a:rPr lang="hy-AM" sz="2000" b="1" baseline="30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hy-AM" sz="20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11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D849F1-D9DD-426E-A415-5B0460B386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2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581756F-31BF-423E-8885-25BB4DA43E52}"/>
              </a:ext>
            </a:extLst>
          </p:cNvPr>
          <p:cNvSpPr/>
          <p:nvPr/>
        </p:nvSpPr>
        <p:spPr>
          <a:xfrm>
            <a:off x="214648" y="0"/>
            <a:ext cx="11977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Գտեք յուրաքանչյուր տառային արտահայտության արժեքը x-ի նշված</a:t>
            </a:r>
            <a:r>
              <a:rPr lang="en-US" sz="3000" b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ru-RU" sz="3000" b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արժեքների դեպքում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2">
                <a:extLst>
                  <a:ext uri="{FF2B5EF4-FFF2-40B4-BE49-F238E27FC236}">
                    <a16:creationId xmlns:a16="http://schemas.microsoft.com/office/drawing/2014/main" id="{3E7A9286-25C6-476C-9D88-273F8A9D431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4648" y="1115964"/>
              <a:ext cx="11759641" cy="50235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52781">
                      <a:extLst>
                        <a:ext uri="{9D8B030D-6E8A-4147-A177-3AD203B41FA5}">
                          <a16:colId xmlns:a16="http://schemas.microsoft.com/office/drawing/2014/main" val="2130793091"/>
                        </a:ext>
                      </a:extLst>
                    </a:gridCol>
                    <a:gridCol w="1117600">
                      <a:extLst>
                        <a:ext uri="{9D8B030D-6E8A-4147-A177-3AD203B41FA5}">
                          <a16:colId xmlns:a16="http://schemas.microsoft.com/office/drawing/2014/main" val="3278606700"/>
                        </a:ext>
                      </a:extLst>
                    </a:gridCol>
                    <a:gridCol w="1039480">
                      <a:extLst>
                        <a:ext uri="{9D8B030D-6E8A-4147-A177-3AD203B41FA5}">
                          <a16:colId xmlns:a16="http://schemas.microsoft.com/office/drawing/2014/main" val="3962642188"/>
                        </a:ext>
                      </a:extLst>
                    </a:gridCol>
                    <a:gridCol w="1469956">
                      <a:extLst>
                        <a:ext uri="{9D8B030D-6E8A-4147-A177-3AD203B41FA5}">
                          <a16:colId xmlns:a16="http://schemas.microsoft.com/office/drawing/2014/main" val="970356609"/>
                        </a:ext>
                      </a:extLst>
                    </a:gridCol>
                    <a:gridCol w="1469956">
                      <a:extLst>
                        <a:ext uri="{9D8B030D-6E8A-4147-A177-3AD203B41FA5}">
                          <a16:colId xmlns:a16="http://schemas.microsoft.com/office/drawing/2014/main" val="1122227030"/>
                        </a:ext>
                      </a:extLst>
                    </a:gridCol>
                    <a:gridCol w="1469956">
                      <a:extLst>
                        <a:ext uri="{9D8B030D-6E8A-4147-A177-3AD203B41FA5}">
                          <a16:colId xmlns:a16="http://schemas.microsoft.com/office/drawing/2014/main" val="973729224"/>
                        </a:ext>
                      </a:extLst>
                    </a:gridCol>
                    <a:gridCol w="1469956">
                      <a:extLst>
                        <a:ext uri="{9D8B030D-6E8A-4147-A177-3AD203B41FA5}">
                          <a16:colId xmlns:a16="http://schemas.microsoft.com/office/drawing/2014/main" val="3009768758"/>
                        </a:ext>
                      </a:extLst>
                    </a:gridCol>
                    <a:gridCol w="1469956">
                      <a:extLst>
                        <a:ext uri="{9D8B030D-6E8A-4147-A177-3AD203B41FA5}">
                          <a16:colId xmlns:a16="http://schemas.microsoft.com/office/drawing/2014/main" val="3840602045"/>
                        </a:ext>
                      </a:extLst>
                    </a:gridCol>
                  </a:tblGrid>
                  <a:tr h="11354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x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1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3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0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-1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-5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0,5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500" smtClean="0">
                                    <a:ln>
                                      <a:solidFill>
                                        <a:srgbClr val="660066"/>
                                      </a:solidFill>
                                    </a:ln>
                                    <a:solidFill>
                                      <a:srgbClr val="660066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3500" i="1" smtClean="0">
                                        <a:ln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500" smtClean="0">
                                        <a:ln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3500" smtClean="0">
                                        <a:ln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52104667"/>
                      </a:ext>
                    </a:extLst>
                  </a:tr>
                  <a:tr h="7512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x-1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83414583"/>
                      </a:ext>
                    </a:extLst>
                  </a:tr>
                  <a:tr h="96944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500" i="1" smtClean="0">
                                      <a:ln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500" smtClean="0">
                                      <a:ln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500" smtClean="0">
                                      <a:ln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-1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32468754"/>
                      </a:ext>
                    </a:extLst>
                  </a:tr>
                  <a:tr h="96944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500" i="1" smtClean="0">
                                      <a:ln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500" smtClean="0">
                                      <a:ln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500" smtClean="0">
                                      <a:ln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-3x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02983731"/>
                      </a:ext>
                    </a:extLst>
                  </a:tr>
                  <a:tr h="11979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500" i="1" smtClean="0">
                                      <a:ln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500" smtClean="0">
                                      <a:ln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500" smtClean="0">
                                      <a:ln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-3x+7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324640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2">
                <a:extLst>
                  <a:ext uri="{FF2B5EF4-FFF2-40B4-BE49-F238E27FC236}">
                    <a16:creationId xmlns:a16="http://schemas.microsoft.com/office/drawing/2014/main" id="{3E7A9286-25C6-476C-9D88-273F8A9D431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4648" y="1115964"/>
              <a:ext cx="11759641" cy="50235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52781">
                      <a:extLst>
                        <a:ext uri="{9D8B030D-6E8A-4147-A177-3AD203B41FA5}">
                          <a16:colId xmlns:a16="http://schemas.microsoft.com/office/drawing/2014/main" val="2130793091"/>
                        </a:ext>
                      </a:extLst>
                    </a:gridCol>
                    <a:gridCol w="1117600">
                      <a:extLst>
                        <a:ext uri="{9D8B030D-6E8A-4147-A177-3AD203B41FA5}">
                          <a16:colId xmlns:a16="http://schemas.microsoft.com/office/drawing/2014/main" val="3278606700"/>
                        </a:ext>
                      </a:extLst>
                    </a:gridCol>
                    <a:gridCol w="1039480">
                      <a:extLst>
                        <a:ext uri="{9D8B030D-6E8A-4147-A177-3AD203B41FA5}">
                          <a16:colId xmlns:a16="http://schemas.microsoft.com/office/drawing/2014/main" val="3962642188"/>
                        </a:ext>
                      </a:extLst>
                    </a:gridCol>
                    <a:gridCol w="1469956">
                      <a:extLst>
                        <a:ext uri="{9D8B030D-6E8A-4147-A177-3AD203B41FA5}">
                          <a16:colId xmlns:a16="http://schemas.microsoft.com/office/drawing/2014/main" val="970356609"/>
                        </a:ext>
                      </a:extLst>
                    </a:gridCol>
                    <a:gridCol w="1469956">
                      <a:extLst>
                        <a:ext uri="{9D8B030D-6E8A-4147-A177-3AD203B41FA5}">
                          <a16:colId xmlns:a16="http://schemas.microsoft.com/office/drawing/2014/main" val="1122227030"/>
                        </a:ext>
                      </a:extLst>
                    </a:gridCol>
                    <a:gridCol w="1469956">
                      <a:extLst>
                        <a:ext uri="{9D8B030D-6E8A-4147-A177-3AD203B41FA5}">
                          <a16:colId xmlns:a16="http://schemas.microsoft.com/office/drawing/2014/main" val="973729224"/>
                        </a:ext>
                      </a:extLst>
                    </a:gridCol>
                    <a:gridCol w="1469956">
                      <a:extLst>
                        <a:ext uri="{9D8B030D-6E8A-4147-A177-3AD203B41FA5}">
                          <a16:colId xmlns:a16="http://schemas.microsoft.com/office/drawing/2014/main" val="3009768758"/>
                        </a:ext>
                      </a:extLst>
                    </a:gridCol>
                    <a:gridCol w="1469956">
                      <a:extLst>
                        <a:ext uri="{9D8B030D-6E8A-4147-A177-3AD203B41FA5}">
                          <a16:colId xmlns:a16="http://schemas.microsoft.com/office/drawing/2014/main" val="3840602045"/>
                        </a:ext>
                      </a:extLst>
                    </a:gridCol>
                  </a:tblGrid>
                  <a:tr h="11354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x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1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3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0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-1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-5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0,5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02075" t="-1613" r="-1660" b="-3456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2104667"/>
                      </a:ext>
                    </a:extLst>
                  </a:tr>
                  <a:tr h="7512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x-1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83414583"/>
                      </a:ext>
                    </a:extLst>
                  </a:tr>
                  <a:tr h="96944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11" t="-196855" r="-422703" b="-2264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32468754"/>
                      </a:ext>
                    </a:extLst>
                  </a:tr>
                  <a:tr h="96944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11" t="-296855" r="-422703" b="-1264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02983731"/>
                      </a:ext>
                    </a:extLst>
                  </a:tr>
                  <a:tr h="119796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11" t="-320305" r="-422703" b="-2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324640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128036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D849F1-D9DD-426E-A415-5B0460B386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2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667CE11-8935-4D71-8319-B18D5BFA50D9}"/>
              </a:ext>
            </a:extLst>
          </p:cNvPr>
          <p:cNvSpPr/>
          <p:nvPr/>
        </p:nvSpPr>
        <p:spPr>
          <a:xfrm>
            <a:off x="467394" y="697217"/>
            <a:ext cx="117246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Աղյուսակում գրեք վերևի տողում և ձախ սյունակում տրված միանդամների</a:t>
            </a:r>
            <a:r>
              <a:rPr lang="en-US" sz="3000" b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ru-RU" sz="3000" b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արտադրյալները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9">
                <a:extLst>
                  <a:ext uri="{FF2B5EF4-FFF2-40B4-BE49-F238E27FC236}">
                    <a16:creationId xmlns:a16="http://schemas.microsoft.com/office/drawing/2014/main" id="{D85D30C6-2F05-4989-8027-2D7C4CD8A5C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04797" y="2410096"/>
              <a:ext cx="11582406" cy="273739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51434">
                      <a:extLst>
                        <a:ext uri="{9D8B030D-6E8A-4147-A177-3AD203B41FA5}">
                          <a16:colId xmlns:a16="http://schemas.microsoft.com/office/drawing/2014/main" val="1360920471"/>
                        </a:ext>
                      </a:extLst>
                    </a:gridCol>
                    <a:gridCol w="2017482">
                      <a:extLst>
                        <a:ext uri="{9D8B030D-6E8A-4147-A177-3AD203B41FA5}">
                          <a16:colId xmlns:a16="http://schemas.microsoft.com/office/drawing/2014/main" val="2156822783"/>
                        </a:ext>
                      </a:extLst>
                    </a:gridCol>
                    <a:gridCol w="1734458">
                      <a:extLst>
                        <a:ext uri="{9D8B030D-6E8A-4147-A177-3AD203B41FA5}">
                          <a16:colId xmlns:a16="http://schemas.microsoft.com/office/drawing/2014/main" val="552444491"/>
                        </a:ext>
                      </a:extLst>
                    </a:gridCol>
                    <a:gridCol w="2111831">
                      <a:extLst>
                        <a:ext uri="{9D8B030D-6E8A-4147-A177-3AD203B41FA5}">
                          <a16:colId xmlns:a16="http://schemas.microsoft.com/office/drawing/2014/main" val="110816973"/>
                        </a:ext>
                      </a:extLst>
                    </a:gridCol>
                    <a:gridCol w="1843315">
                      <a:extLst>
                        <a:ext uri="{9D8B030D-6E8A-4147-A177-3AD203B41FA5}">
                          <a16:colId xmlns:a16="http://schemas.microsoft.com/office/drawing/2014/main" val="87511783"/>
                        </a:ext>
                      </a:extLst>
                    </a:gridCol>
                    <a:gridCol w="2423886">
                      <a:extLst>
                        <a:ext uri="{9D8B030D-6E8A-4147-A177-3AD203B41FA5}">
                          <a16:colId xmlns:a16="http://schemas.microsoft.com/office/drawing/2014/main" val="891685558"/>
                        </a:ext>
                      </a:extLst>
                    </a:gridCol>
                  </a:tblGrid>
                  <a:tr h="684349"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n w="19050"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</a:rPr>
                            <a:t>6ab</a:t>
                          </a:r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320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𝑏𝑐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320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sSup>
                                      <m:sSupPr>
                                        <m:ctrlPr>
                                          <a:rPr lang="ru-RU" sz="3200" i="1" smtClean="0">
                                            <a:ln w="19050">
                                              <a:solidFill>
                                                <a:srgbClr val="660066"/>
                                              </a:solidFill>
                                            </a:ln>
                                            <a:solidFill>
                                              <a:srgbClr val="6600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0" i="1" smtClean="0">
                                            <a:ln w="19050">
                                              <a:solidFill>
                                                <a:srgbClr val="660066"/>
                                              </a:solidFill>
                                            </a:ln>
                                            <a:solidFill>
                                              <a:srgbClr val="6600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en-US" sz="3200" b="0" i="1" smtClean="0">
                                            <a:ln w="19050">
                                              <a:solidFill>
                                                <a:srgbClr val="660066"/>
                                              </a:solidFill>
                                            </a:ln>
                                            <a:solidFill>
                                              <a:srgbClr val="6600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320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320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𝑏𝑦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71333014"/>
                      </a:ext>
                    </a:extLst>
                  </a:tr>
                  <a:tr h="6843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n w="19050"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</a:rPr>
                            <a:t>3ab</a:t>
                          </a:r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49545759"/>
                      </a:ext>
                    </a:extLst>
                  </a:tr>
                  <a:tr h="68434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320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𝑏𝑐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40868920"/>
                      </a:ext>
                    </a:extLst>
                  </a:tr>
                  <a:tr h="68434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320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sSup>
                                      <m:sSupPr>
                                        <m:ctrlPr>
                                          <a:rPr lang="ru-RU" sz="3200" i="1" smtClean="0">
                                            <a:ln w="19050">
                                              <a:solidFill>
                                                <a:srgbClr val="660066"/>
                                              </a:solidFill>
                                            </a:ln>
                                            <a:solidFill>
                                              <a:srgbClr val="6600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0" i="1" smtClean="0">
                                            <a:ln w="19050">
                                              <a:solidFill>
                                                <a:srgbClr val="660066"/>
                                              </a:solidFill>
                                            </a:ln>
                                            <a:solidFill>
                                              <a:srgbClr val="6600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3200" b="0" i="1" smtClean="0">
                                            <a:ln w="19050">
                                              <a:solidFill>
                                                <a:srgbClr val="660066"/>
                                              </a:solidFill>
                                            </a:ln>
                                            <a:solidFill>
                                              <a:srgbClr val="6600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268731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9">
                <a:extLst>
                  <a:ext uri="{FF2B5EF4-FFF2-40B4-BE49-F238E27FC236}">
                    <a16:creationId xmlns:a16="http://schemas.microsoft.com/office/drawing/2014/main" id="{D85D30C6-2F05-4989-8027-2D7C4CD8A5C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04797" y="2410096"/>
              <a:ext cx="11582406" cy="273739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51434">
                      <a:extLst>
                        <a:ext uri="{9D8B030D-6E8A-4147-A177-3AD203B41FA5}">
                          <a16:colId xmlns:a16="http://schemas.microsoft.com/office/drawing/2014/main" val="1360920471"/>
                        </a:ext>
                      </a:extLst>
                    </a:gridCol>
                    <a:gridCol w="2017482">
                      <a:extLst>
                        <a:ext uri="{9D8B030D-6E8A-4147-A177-3AD203B41FA5}">
                          <a16:colId xmlns:a16="http://schemas.microsoft.com/office/drawing/2014/main" val="2156822783"/>
                        </a:ext>
                      </a:extLst>
                    </a:gridCol>
                    <a:gridCol w="1734458">
                      <a:extLst>
                        <a:ext uri="{9D8B030D-6E8A-4147-A177-3AD203B41FA5}">
                          <a16:colId xmlns:a16="http://schemas.microsoft.com/office/drawing/2014/main" val="552444491"/>
                        </a:ext>
                      </a:extLst>
                    </a:gridCol>
                    <a:gridCol w="2111831">
                      <a:extLst>
                        <a:ext uri="{9D8B030D-6E8A-4147-A177-3AD203B41FA5}">
                          <a16:colId xmlns:a16="http://schemas.microsoft.com/office/drawing/2014/main" val="110816973"/>
                        </a:ext>
                      </a:extLst>
                    </a:gridCol>
                    <a:gridCol w="1843315">
                      <a:extLst>
                        <a:ext uri="{9D8B030D-6E8A-4147-A177-3AD203B41FA5}">
                          <a16:colId xmlns:a16="http://schemas.microsoft.com/office/drawing/2014/main" val="87511783"/>
                        </a:ext>
                      </a:extLst>
                    </a:gridCol>
                    <a:gridCol w="2423886">
                      <a:extLst>
                        <a:ext uri="{9D8B030D-6E8A-4147-A177-3AD203B41FA5}">
                          <a16:colId xmlns:a16="http://schemas.microsoft.com/office/drawing/2014/main" val="891685558"/>
                        </a:ext>
                      </a:extLst>
                    </a:gridCol>
                  </a:tblGrid>
                  <a:tr h="684349"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n w="19050"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</a:rPr>
                            <a:t>6ab</a:t>
                          </a:r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1408" t="-1770" r="-370423" b="-302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6686" t="-1770" r="-203170" b="-302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97030" t="-1770" r="-132673" b="-302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78392" t="-1770" r="-1005" b="-3026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1333014"/>
                      </a:ext>
                    </a:extLst>
                  </a:tr>
                  <a:tr h="6843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n w="19050"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</a:rPr>
                            <a:t>3ab</a:t>
                          </a:r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49545759"/>
                      </a:ext>
                    </a:extLst>
                  </a:tr>
                  <a:tr h="68434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40" t="-200885" r="-700840" b="-1035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40868920"/>
                      </a:ext>
                    </a:extLst>
                  </a:tr>
                  <a:tr h="68434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40" t="-303571" r="-700840" b="-44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268731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39247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4E3BB0-32F8-4EF9-B8FF-0594B2EB5A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7" b="10909"/>
          <a:stretch/>
        </p:blipFill>
        <p:spPr>
          <a:xfrm>
            <a:off x="0" y="0"/>
            <a:ext cx="307132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CB05F75-478A-46D2-A4BB-05488B9A8279}"/>
              </a:ext>
            </a:extLst>
          </p:cNvPr>
          <p:cNvSpPr/>
          <p:nvPr/>
        </p:nvSpPr>
        <p:spPr>
          <a:xfrm>
            <a:off x="3302000" y="210235"/>
            <a:ext cx="87757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5500" b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Տնային առաջադրանք</a:t>
            </a:r>
            <a:endParaRPr lang="ru-RU" sz="5500" b="1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6" name="Rectangle 5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927D94E1-87E7-4B05-A2FE-9B38E57D1152}"/>
              </a:ext>
            </a:extLst>
          </p:cNvPr>
          <p:cNvSpPr/>
          <p:nvPr/>
        </p:nvSpPr>
        <p:spPr>
          <a:xfrm>
            <a:off x="3621999" y="1530047"/>
            <a:ext cx="4924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20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r>
              <a:rPr lang="hy-AM" sz="2000" b="1" baseline="30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hy-AM" sz="20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73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5D41DC-AA6B-4A45-AACE-EC61B6ECA7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2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3A17C5F-336C-440A-A207-B6F3B966B4E8}"/>
              </a:ext>
            </a:extLst>
          </p:cNvPr>
          <p:cNvSpPr/>
          <p:nvPr/>
        </p:nvSpPr>
        <p:spPr>
          <a:xfrm>
            <a:off x="-415636" y="-1"/>
            <a:ext cx="12607635" cy="124690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CB0A33-462F-4510-803A-DDC0FB062D3E}"/>
              </a:ext>
            </a:extLst>
          </p:cNvPr>
          <p:cNvSpPr/>
          <p:nvPr/>
        </p:nvSpPr>
        <p:spPr>
          <a:xfrm>
            <a:off x="2492059" y="-39278"/>
            <a:ext cx="6792244" cy="12861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y-AM" sz="7500" b="1">
                <a:solidFill>
                  <a:schemeClr val="bg1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Նպատակները</a:t>
            </a:r>
            <a:endParaRPr lang="ru-RU" sz="7500" b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4A64D83-B865-4B23-926C-937CC2416EB3}"/>
              </a:ext>
            </a:extLst>
          </p:cNvPr>
          <p:cNvSpPr/>
          <p:nvPr/>
        </p:nvSpPr>
        <p:spPr>
          <a:xfrm>
            <a:off x="560438" y="2370706"/>
            <a:ext cx="11071122" cy="3738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800"/>
              </a:spcAft>
              <a:buClr>
                <a:srgbClr val="12611F"/>
              </a:buClr>
              <a:buSzPct val="250000"/>
              <a:buFont typeface="Wingdings" panose="05000000000000000000" pitchFamily="2" charset="2"/>
              <a:buChar char="ü"/>
            </a:pPr>
            <a:r>
              <a:rPr lang="hy-AM" sz="3000" b="1" dirty="0">
                <a:solidFill>
                  <a:srgbClr val="2E37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Մաթեմատիկայի նկատմամբ  հետաքրքրություն սերմանելը</a:t>
            </a:r>
            <a:br>
              <a:rPr lang="hy-AM" sz="3000" b="1" dirty="0">
                <a:solidFill>
                  <a:srgbClr val="2E37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endParaRPr lang="ru-RU" sz="3000" b="1" dirty="0">
              <a:solidFill>
                <a:srgbClr val="2E372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Clr>
                <a:srgbClr val="12611F"/>
              </a:buClr>
              <a:buSzPct val="250000"/>
              <a:buFont typeface="Wingdings" panose="05000000000000000000" pitchFamily="2" charset="2"/>
              <a:buChar char="ü"/>
            </a:pPr>
            <a:r>
              <a:rPr lang="hy-AM" sz="3000" b="1" dirty="0">
                <a:solidFill>
                  <a:srgbClr val="2E37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   Ուշադրության զարգացում, տրամաբանական մտածողություն և նոր գիտելիքների ձեռքբերում</a:t>
            </a:r>
            <a:br>
              <a:rPr lang="hy-AM" sz="3000" b="1" dirty="0">
                <a:solidFill>
                  <a:srgbClr val="2E37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endParaRPr lang="ru-RU" sz="3000" b="1" dirty="0">
              <a:solidFill>
                <a:srgbClr val="2E372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Clr>
                <a:srgbClr val="12611F"/>
              </a:buClr>
              <a:buSzPct val="250000"/>
              <a:buFont typeface="Wingdings" panose="05000000000000000000" pitchFamily="2" charset="2"/>
              <a:buChar char="ü"/>
            </a:pPr>
            <a:r>
              <a:rPr lang="hy-AM" sz="3000" b="1" dirty="0">
                <a:solidFill>
                  <a:srgbClr val="2E3722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   Թիմում աշխատելու ունակություն</a:t>
            </a:r>
            <a:endParaRPr lang="ru-RU" sz="3000" b="1" dirty="0">
              <a:solidFill>
                <a:srgbClr val="2E372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061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D849F1-D9DD-426E-A415-5B0460B386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2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581756F-31BF-423E-8885-25BB4DA43E52}"/>
              </a:ext>
            </a:extLst>
          </p:cNvPr>
          <p:cNvSpPr/>
          <p:nvPr/>
        </p:nvSpPr>
        <p:spPr>
          <a:xfrm>
            <a:off x="214648" y="0"/>
            <a:ext cx="11977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Գտեք յուրաքանչյուր տառային արտահայտության արժեքը x-ի նշված</a:t>
            </a:r>
            <a:r>
              <a:rPr lang="en-US" sz="3000" b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ru-RU" sz="3000" b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արժեքների դեպքում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2">
                <a:extLst>
                  <a:ext uri="{FF2B5EF4-FFF2-40B4-BE49-F238E27FC236}">
                    <a16:creationId xmlns:a16="http://schemas.microsoft.com/office/drawing/2014/main" id="{3E7A9286-25C6-476C-9D88-273F8A9D431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4648" y="1115964"/>
              <a:ext cx="11759641" cy="50235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52781">
                      <a:extLst>
                        <a:ext uri="{9D8B030D-6E8A-4147-A177-3AD203B41FA5}">
                          <a16:colId xmlns:a16="http://schemas.microsoft.com/office/drawing/2014/main" val="2130793091"/>
                        </a:ext>
                      </a:extLst>
                    </a:gridCol>
                    <a:gridCol w="1117600">
                      <a:extLst>
                        <a:ext uri="{9D8B030D-6E8A-4147-A177-3AD203B41FA5}">
                          <a16:colId xmlns:a16="http://schemas.microsoft.com/office/drawing/2014/main" val="3278606700"/>
                        </a:ext>
                      </a:extLst>
                    </a:gridCol>
                    <a:gridCol w="1039480">
                      <a:extLst>
                        <a:ext uri="{9D8B030D-6E8A-4147-A177-3AD203B41FA5}">
                          <a16:colId xmlns:a16="http://schemas.microsoft.com/office/drawing/2014/main" val="3962642188"/>
                        </a:ext>
                      </a:extLst>
                    </a:gridCol>
                    <a:gridCol w="1469956">
                      <a:extLst>
                        <a:ext uri="{9D8B030D-6E8A-4147-A177-3AD203B41FA5}">
                          <a16:colId xmlns:a16="http://schemas.microsoft.com/office/drawing/2014/main" val="970356609"/>
                        </a:ext>
                      </a:extLst>
                    </a:gridCol>
                    <a:gridCol w="1469956">
                      <a:extLst>
                        <a:ext uri="{9D8B030D-6E8A-4147-A177-3AD203B41FA5}">
                          <a16:colId xmlns:a16="http://schemas.microsoft.com/office/drawing/2014/main" val="1122227030"/>
                        </a:ext>
                      </a:extLst>
                    </a:gridCol>
                    <a:gridCol w="1469956">
                      <a:extLst>
                        <a:ext uri="{9D8B030D-6E8A-4147-A177-3AD203B41FA5}">
                          <a16:colId xmlns:a16="http://schemas.microsoft.com/office/drawing/2014/main" val="973729224"/>
                        </a:ext>
                      </a:extLst>
                    </a:gridCol>
                    <a:gridCol w="1469956">
                      <a:extLst>
                        <a:ext uri="{9D8B030D-6E8A-4147-A177-3AD203B41FA5}">
                          <a16:colId xmlns:a16="http://schemas.microsoft.com/office/drawing/2014/main" val="3009768758"/>
                        </a:ext>
                      </a:extLst>
                    </a:gridCol>
                    <a:gridCol w="1469956">
                      <a:extLst>
                        <a:ext uri="{9D8B030D-6E8A-4147-A177-3AD203B41FA5}">
                          <a16:colId xmlns:a16="http://schemas.microsoft.com/office/drawing/2014/main" val="3840602045"/>
                        </a:ext>
                      </a:extLst>
                    </a:gridCol>
                  </a:tblGrid>
                  <a:tr h="11354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x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1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3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0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-1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-5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0,5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500" smtClean="0">
                                    <a:ln>
                                      <a:solidFill>
                                        <a:srgbClr val="660066"/>
                                      </a:solidFill>
                                    </a:ln>
                                    <a:solidFill>
                                      <a:srgbClr val="660066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3500" i="1" smtClean="0">
                                        <a:ln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500" smtClean="0">
                                        <a:ln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3500" smtClean="0">
                                        <a:ln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52104667"/>
                      </a:ext>
                    </a:extLst>
                  </a:tr>
                  <a:tr h="7512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x-1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83414583"/>
                      </a:ext>
                    </a:extLst>
                  </a:tr>
                  <a:tr h="96944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500" i="1" smtClean="0">
                                      <a:ln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500" smtClean="0">
                                      <a:ln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500" smtClean="0">
                                      <a:ln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-1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32468754"/>
                      </a:ext>
                    </a:extLst>
                  </a:tr>
                  <a:tr h="96944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500" i="1" smtClean="0">
                                      <a:ln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500" smtClean="0">
                                      <a:ln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500" smtClean="0">
                                      <a:ln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-3x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02983731"/>
                      </a:ext>
                    </a:extLst>
                  </a:tr>
                  <a:tr h="11979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500" i="1" smtClean="0">
                                      <a:ln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500" smtClean="0">
                                      <a:ln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500" smtClean="0">
                                      <a:ln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-3x+7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324640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2">
                <a:extLst>
                  <a:ext uri="{FF2B5EF4-FFF2-40B4-BE49-F238E27FC236}">
                    <a16:creationId xmlns:a16="http://schemas.microsoft.com/office/drawing/2014/main" id="{3E7A9286-25C6-476C-9D88-273F8A9D431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4648" y="1115964"/>
              <a:ext cx="11759641" cy="50235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52781">
                      <a:extLst>
                        <a:ext uri="{9D8B030D-6E8A-4147-A177-3AD203B41FA5}">
                          <a16:colId xmlns:a16="http://schemas.microsoft.com/office/drawing/2014/main" val="2130793091"/>
                        </a:ext>
                      </a:extLst>
                    </a:gridCol>
                    <a:gridCol w="1117600">
                      <a:extLst>
                        <a:ext uri="{9D8B030D-6E8A-4147-A177-3AD203B41FA5}">
                          <a16:colId xmlns:a16="http://schemas.microsoft.com/office/drawing/2014/main" val="3278606700"/>
                        </a:ext>
                      </a:extLst>
                    </a:gridCol>
                    <a:gridCol w="1039480">
                      <a:extLst>
                        <a:ext uri="{9D8B030D-6E8A-4147-A177-3AD203B41FA5}">
                          <a16:colId xmlns:a16="http://schemas.microsoft.com/office/drawing/2014/main" val="3962642188"/>
                        </a:ext>
                      </a:extLst>
                    </a:gridCol>
                    <a:gridCol w="1469956">
                      <a:extLst>
                        <a:ext uri="{9D8B030D-6E8A-4147-A177-3AD203B41FA5}">
                          <a16:colId xmlns:a16="http://schemas.microsoft.com/office/drawing/2014/main" val="970356609"/>
                        </a:ext>
                      </a:extLst>
                    </a:gridCol>
                    <a:gridCol w="1469956">
                      <a:extLst>
                        <a:ext uri="{9D8B030D-6E8A-4147-A177-3AD203B41FA5}">
                          <a16:colId xmlns:a16="http://schemas.microsoft.com/office/drawing/2014/main" val="1122227030"/>
                        </a:ext>
                      </a:extLst>
                    </a:gridCol>
                    <a:gridCol w="1469956">
                      <a:extLst>
                        <a:ext uri="{9D8B030D-6E8A-4147-A177-3AD203B41FA5}">
                          <a16:colId xmlns:a16="http://schemas.microsoft.com/office/drawing/2014/main" val="973729224"/>
                        </a:ext>
                      </a:extLst>
                    </a:gridCol>
                    <a:gridCol w="1469956">
                      <a:extLst>
                        <a:ext uri="{9D8B030D-6E8A-4147-A177-3AD203B41FA5}">
                          <a16:colId xmlns:a16="http://schemas.microsoft.com/office/drawing/2014/main" val="3009768758"/>
                        </a:ext>
                      </a:extLst>
                    </a:gridCol>
                    <a:gridCol w="1469956">
                      <a:extLst>
                        <a:ext uri="{9D8B030D-6E8A-4147-A177-3AD203B41FA5}">
                          <a16:colId xmlns:a16="http://schemas.microsoft.com/office/drawing/2014/main" val="3840602045"/>
                        </a:ext>
                      </a:extLst>
                    </a:gridCol>
                  </a:tblGrid>
                  <a:tr h="11354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x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1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3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0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-1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-5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0,5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02075" t="-1613" r="-1660" b="-3456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2104667"/>
                      </a:ext>
                    </a:extLst>
                  </a:tr>
                  <a:tr h="7512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x-1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83414583"/>
                      </a:ext>
                    </a:extLst>
                  </a:tr>
                  <a:tr h="96944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11" t="-196855" r="-422703" b="-2264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32468754"/>
                      </a:ext>
                    </a:extLst>
                  </a:tr>
                  <a:tr h="96944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11" t="-296855" r="-422703" b="-1264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02983731"/>
                      </a:ext>
                    </a:extLst>
                  </a:tr>
                  <a:tr h="119796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11" t="-320305" r="-422703" b="-2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324640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72561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D849F1-D9DD-426E-A415-5B0460B386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2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5F3802-0937-4B8D-A387-720C3A79B8F8}"/>
              </a:ext>
            </a:extLst>
          </p:cNvPr>
          <p:cNvSpPr/>
          <p:nvPr/>
        </p:nvSpPr>
        <p:spPr>
          <a:xfrm>
            <a:off x="214648" y="0"/>
            <a:ext cx="11977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Գտ</a:t>
            </a:r>
            <a:r>
              <a:rPr lang="hy-AM" sz="3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նել</a:t>
            </a:r>
            <a:r>
              <a:rPr lang="ru-RU" sz="3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ru-RU" sz="30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յուրաքանչյուր</a:t>
            </a:r>
            <a:r>
              <a:rPr lang="ru-RU" sz="3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ru-RU" sz="30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տառային</a:t>
            </a:r>
            <a:r>
              <a:rPr lang="ru-RU" sz="3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ru-RU" sz="30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արտահայտության</a:t>
            </a:r>
            <a:r>
              <a:rPr lang="ru-RU" sz="3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ru-RU" sz="30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արժեքը</a:t>
            </a:r>
            <a:r>
              <a:rPr lang="ru-RU" sz="3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x-ի </a:t>
            </a:r>
            <a:r>
              <a:rPr lang="ru-RU" sz="30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նշված</a:t>
            </a:r>
            <a:r>
              <a:rPr lang="en-US" sz="3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ru-RU" sz="30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արժեքների</a:t>
            </a:r>
            <a:r>
              <a:rPr lang="ru-RU" sz="3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ru-RU" sz="30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դեպքում</a:t>
            </a:r>
            <a:endParaRPr lang="ru-RU" sz="3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2">
                <a:extLst>
                  <a:ext uri="{FF2B5EF4-FFF2-40B4-BE49-F238E27FC236}">
                    <a16:creationId xmlns:a16="http://schemas.microsoft.com/office/drawing/2014/main" id="{9756B051-99A5-43BD-87C9-F680326924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1889253"/>
                  </p:ext>
                </p:extLst>
              </p:nvPr>
            </p:nvGraphicFramePr>
            <p:xfrm>
              <a:off x="214648" y="1115964"/>
              <a:ext cx="11759641" cy="53582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8266">
                      <a:extLst>
                        <a:ext uri="{9D8B030D-6E8A-4147-A177-3AD203B41FA5}">
                          <a16:colId xmlns:a16="http://schemas.microsoft.com/office/drawing/2014/main" val="2130793091"/>
                        </a:ext>
                      </a:extLst>
                    </a:gridCol>
                    <a:gridCol w="807863">
                      <a:extLst>
                        <a:ext uri="{9D8B030D-6E8A-4147-A177-3AD203B41FA5}">
                          <a16:colId xmlns:a16="http://schemas.microsoft.com/office/drawing/2014/main" val="3278606700"/>
                        </a:ext>
                      </a:extLst>
                    </a:gridCol>
                    <a:gridCol w="1363732">
                      <a:extLst>
                        <a:ext uri="{9D8B030D-6E8A-4147-A177-3AD203B41FA5}">
                          <a16:colId xmlns:a16="http://schemas.microsoft.com/office/drawing/2014/main" val="3962642188"/>
                        </a:ext>
                      </a:extLst>
                    </a:gridCol>
                    <a:gridCol w="1469956">
                      <a:extLst>
                        <a:ext uri="{9D8B030D-6E8A-4147-A177-3AD203B41FA5}">
                          <a16:colId xmlns:a16="http://schemas.microsoft.com/office/drawing/2014/main" val="970356609"/>
                        </a:ext>
                      </a:extLst>
                    </a:gridCol>
                    <a:gridCol w="1469956">
                      <a:extLst>
                        <a:ext uri="{9D8B030D-6E8A-4147-A177-3AD203B41FA5}">
                          <a16:colId xmlns:a16="http://schemas.microsoft.com/office/drawing/2014/main" val="1122227030"/>
                        </a:ext>
                      </a:extLst>
                    </a:gridCol>
                    <a:gridCol w="1469956">
                      <a:extLst>
                        <a:ext uri="{9D8B030D-6E8A-4147-A177-3AD203B41FA5}">
                          <a16:colId xmlns:a16="http://schemas.microsoft.com/office/drawing/2014/main" val="973729224"/>
                        </a:ext>
                      </a:extLst>
                    </a:gridCol>
                    <a:gridCol w="1469956">
                      <a:extLst>
                        <a:ext uri="{9D8B030D-6E8A-4147-A177-3AD203B41FA5}">
                          <a16:colId xmlns:a16="http://schemas.microsoft.com/office/drawing/2014/main" val="3009768758"/>
                        </a:ext>
                      </a:extLst>
                    </a:gridCol>
                    <a:gridCol w="1469956">
                      <a:extLst>
                        <a:ext uri="{9D8B030D-6E8A-4147-A177-3AD203B41FA5}">
                          <a16:colId xmlns:a16="http://schemas.microsoft.com/office/drawing/2014/main" val="3840602045"/>
                        </a:ext>
                      </a:extLst>
                    </a:gridCol>
                  </a:tblGrid>
                  <a:tr h="11354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x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1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3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0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-1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-5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0,5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500" smtClean="0">
                                    <a:ln>
                                      <a:solidFill>
                                        <a:srgbClr val="660066"/>
                                      </a:solidFill>
                                    </a:ln>
                                    <a:solidFill>
                                      <a:srgbClr val="660066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3500" i="1" smtClean="0">
                                        <a:ln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500" smtClean="0">
                                        <a:ln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3500" smtClean="0">
                                        <a:ln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52104667"/>
                      </a:ext>
                    </a:extLst>
                  </a:tr>
                  <a:tr h="7512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x-1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0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2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-1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-2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-6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-0,5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-1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500" i="1" smtClean="0">
                                      <a:ln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500" b="0" i="1" smtClean="0">
                                      <a:ln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500" b="0" i="1" smtClean="0">
                                      <a:ln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83414583"/>
                      </a:ext>
                    </a:extLst>
                  </a:tr>
                  <a:tr h="96944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500" i="1" smtClean="0">
                                      <a:ln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500" smtClean="0">
                                      <a:ln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500" smtClean="0">
                                      <a:ln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-1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0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8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-1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0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24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-0,75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500" smtClean="0">
                                    <a:ln>
                                      <a:solidFill>
                                        <a:srgbClr val="660066"/>
                                      </a:solidFill>
                                    </a:ln>
                                    <a:solidFill>
                                      <a:srgbClr val="660066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3500" i="1" smtClean="0">
                                        <a:ln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500" b="0" i="0" smtClean="0">
                                        <a:ln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3500" b="0" i="1" smtClean="0">
                                        <a:ln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32468754"/>
                      </a:ext>
                    </a:extLst>
                  </a:tr>
                  <a:tr h="96944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500" i="1" smtClean="0">
                                      <a:ln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500" smtClean="0">
                                      <a:ln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500" smtClean="0">
                                      <a:ln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-3x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-2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3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0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4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40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-1,25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500" b="0" i="1" smtClean="0">
                                    <a:ln>
                                      <a:solidFill>
                                        <a:srgbClr val="660066"/>
                                      </a:solidFill>
                                    </a:ln>
                                    <a:solidFill>
                                      <a:srgbClr val="660066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f>
                                  <m:fPr>
                                    <m:ctrlPr>
                                      <a:rPr lang="ru-RU" sz="3500" i="1" smtClean="0">
                                        <a:ln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500" b="0" i="1" smtClean="0">
                                        <a:ln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3500" b="0" i="1" smtClean="0">
                                        <a:ln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02983731"/>
                      </a:ext>
                    </a:extLst>
                  </a:tr>
                  <a:tr h="11979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500" i="1" smtClean="0">
                                      <a:ln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500" smtClean="0">
                                      <a:ln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500" smtClean="0">
                                      <a:ln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-3x+7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6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16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7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12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72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6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9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324640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2">
                <a:extLst>
                  <a:ext uri="{FF2B5EF4-FFF2-40B4-BE49-F238E27FC236}">
                    <a16:creationId xmlns:a16="http://schemas.microsoft.com/office/drawing/2014/main" id="{9756B051-99A5-43BD-87C9-F680326924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1889253"/>
                  </p:ext>
                </p:extLst>
              </p:nvPr>
            </p:nvGraphicFramePr>
            <p:xfrm>
              <a:off x="214648" y="1115964"/>
              <a:ext cx="11759641" cy="53582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38266">
                      <a:extLst>
                        <a:ext uri="{9D8B030D-6E8A-4147-A177-3AD203B41FA5}">
                          <a16:colId xmlns:a16="http://schemas.microsoft.com/office/drawing/2014/main" val="2130793091"/>
                        </a:ext>
                      </a:extLst>
                    </a:gridCol>
                    <a:gridCol w="807863">
                      <a:extLst>
                        <a:ext uri="{9D8B030D-6E8A-4147-A177-3AD203B41FA5}">
                          <a16:colId xmlns:a16="http://schemas.microsoft.com/office/drawing/2014/main" val="3278606700"/>
                        </a:ext>
                      </a:extLst>
                    </a:gridCol>
                    <a:gridCol w="1363732">
                      <a:extLst>
                        <a:ext uri="{9D8B030D-6E8A-4147-A177-3AD203B41FA5}">
                          <a16:colId xmlns:a16="http://schemas.microsoft.com/office/drawing/2014/main" val="3962642188"/>
                        </a:ext>
                      </a:extLst>
                    </a:gridCol>
                    <a:gridCol w="1469956">
                      <a:extLst>
                        <a:ext uri="{9D8B030D-6E8A-4147-A177-3AD203B41FA5}">
                          <a16:colId xmlns:a16="http://schemas.microsoft.com/office/drawing/2014/main" val="970356609"/>
                        </a:ext>
                      </a:extLst>
                    </a:gridCol>
                    <a:gridCol w="1469956">
                      <a:extLst>
                        <a:ext uri="{9D8B030D-6E8A-4147-A177-3AD203B41FA5}">
                          <a16:colId xmlns:a16="http://schemas.microsoft.com/office/drawing/2014/main" val="1122227030"/>
                        </a:ext>
                      </a:extLst>
                    </a:gridCol>
                    <a:gridCol w="1469956">
                      <a:extLst>
                        <a:ext uri="{9D8B030D-6E8A-4147-A177-3AD203B41FA5}">
                          <a16:colId xmlns:a16="http://schemas.microsoft.com/office/drawing/2014/main" val="973729224"/>
                        </a:ext>
                      </a:extLst>
                    </a:gridCol>
                    <a:gridCol w="1469956">
                      <a:extLst>
                        <a:ext uri="{9D8B030D-6E8A-4147-A177-3AD203B41FA5}">
                          <a16:colId xmlns:a16="http://schemas.microsoft.com/office/drawing/2014/main" val="3009768758"/>
                        </a:ext>
                      </a:extLst>
                    </a:gridCol>
                    <a:gridCol w="1469956">
                      <a:extLst>
                        <a:ext uri="{9D8B030D-6E8A-4147-A177-3AD203B41FA5}">
                          <a16:colId xmlns:a16="http://schemas.microsoft.com/office/drawing/2014/main" val="3840602045"/>
                        </a:ext>
                      </a:extLst>
                    </a:gridCol>
                  </a:tblGrid>
                  <a:tr h="11354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x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1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3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0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-1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-5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0,5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02075" t="-1613" r="-1660" b="-3752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2104667"/>
                      </a:ext>
                    </a:extLst>
                  </a:tr>
                  <a:tr h="8446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 dirty="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x-1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0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2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-1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-2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-6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-0,5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02075" t="-135971" r="-1660" b="-4021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3414583"/>
                      </a:ext>
                    </a:extLst>
                  </a:tr>
                  <a:tr h="109004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17" t="-183240" r="-426975" b="-2122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0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8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-1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0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24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-0,75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02075" t="-183240" r="-1660" b="-2122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2468754"/>
                      </a:ext>
                    </a:extLst>
                  </a:tr>
                  <a:tr h="109004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17" t="-283240" r="-426975" b="-1122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-2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3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0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4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40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-1,25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02075" t="-283240" r="-1660" b="-1122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2983731"/>
                      </a:ext>
                    </a:extLst>
                  </a:tr>
                  <a:tr h="119796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17" t="-348223" r="-426975" b="-2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6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16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7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12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72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6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500">
                              <a:ln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  <a:latin typeface="Sylfaen" panose="010A0502050306030303" pitchFamily="18" charset="0"/>
                            </a:rPr>
                            <a:t>9</a:t>
                          </a:r>
                          <a:endParaRPr lang="ru-RU" sz="3500">
                            <a:ln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  <a:latin typeface="Sylfaen" panose="010A0502050306030303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324640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74811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D849F1-D9DD-426E-A415-5B0460B386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2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667CE11-8935-4D71-8319-B18D5BFA50D9}"/>
              </a:ext>
            </a:extLst>
          </p:cNvPr>
          <p:cNvSpPr/>
          <p:nvPr/>
        </p:nvSpPr>
        <p:spPr>
          <a:xfrm>
            <a:off x="467394" y="697217"/>
            <a:ext cx="117246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y-AM" sz="3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Վ</a:t>
            </a:r>
            <a:r>
              <a:rPr lang="ru-RU" sz="30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երևի</a:t>
            </a:r>
            <a:r>
              <a:rPr lang="ru-RU" sz="3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ru-RU" sz="30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տողում</a:t>
            </a:r>
            <a:r>
              <a:rPr lang="ru-RU" sz="3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և </a:t>
            </a:r>
            <a:r>
              <a:rPr lang="ru-RU" sz="30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ձախ</a:t>
            </a:r>
            <a:r>
              <a:rPr lang="ru-RU" sz="3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ru-RU" sz="30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սյունակում</a:t>
            </a:r>
            <a:r>
              <a:rPr lang="ru-RU" sz="3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ru-RU" sz="30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տրված</a:t>
            </a:r>
            <a:r>
              <a:rPr lang="ru-RU" sz="3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ru-RU" sz="30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միանդամների</a:t>
            </a:r>
            <a:r>
              <a:rPr lang="en-US" sz="3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ru-RU" sz="30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արտադրյալները</a:t>
            </a:r>
            <a:r>
              <a:rPr lang="hy-AM" sz="3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գրել աղյուսակում</a:t>
            </a:r>
            <a:endParaRPr lang="ru-RU" sz="3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9">
                <a:extLst>
                  <a:ext uri="{FF2B5EF4-FFF2-40B4-BE49-F238E27FC236}">
                    <a16:creationId xmlns:a16="http://schemas.microsoft.com/office/drawing/2014/main" id="{D85D30C6-2F05-4989-8027-2D7C4CD8A5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8547025"/>
                  </p:ext>
                </p:extLst>
              </p:nvPr>
            </p:nvGraphicFramePr>
            <p:xfrm>
              <a:off x="304797" y="2410096"/>
              <a:ext cx="11582406" cy="273739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51434">
                      <a:extLst>
                        <a:ext uri="{9D8B030D-6E8A-4147-A177-3AD203B41FA5}">
                          <a16:colId xmlns:a16="http://schemas.microsoft.com/office/drawing/2014/main" val="1360920471"/>
                        </a:ext>
                      </a:extLst>
                    </a:gridCol>
                    <a:gridCol w="2017482">
                      <a:extLst>
                        <a:ext uri="{9D8B030D-6E8A-4147-A177-3AD203B41FA5}">
                          <a16:colId xmlns:a16="http://schemas.microsoft.com/office/drawing/2014/main" val="2156822783"/>
                        </a:ext>
                      </a:extLst>
                    </a:gridCol>
                    <a:gridCol w="1734458">
                      <a:extLst>
                        <a:ext uri="{9D8B030D-6E8A-4147-A177-3AD203B41FA5}">
                          <a16:colId xmlns:a16="http://schemas.microsoft.com/office/drawing/2014/main" val="552444491"/>
                        </a:ext>
                      </a:extLst>
                    </a:gridCol>
                    <a:gridCol w="2111831">
                      <a:extLst>
                        <a:ext uri="{9D8B030D-6E8A-4147-A177-3AD203B41FA5}">
                          <a16:colId xmlns:a16="http://schemas.microsoft.com/office/drawing/2014/main" val="110816973"/>
                        </a:ext>
                      </a:extLst>
                    </a:gridCol>
                    <a:gridCol w="1843315">
                      <a:extLst>
                        <a:ext uri="{9D8B030D-6E8A-4147-A177-3AD203B41FA5}">
                          <a16:colId xmlns:a16="http://schemas.microsoft.com/office/drawing/2014/main" val="87511783"/>
                        </a:ext>
                      </a:extLst>
                    </a:gridCol>
                    <a:gridCol w="2423886">
                      <a:extLst>
                        <a:ext uri="{9D8B030D-6E8A-4147-A177-3AD203B41FA5}">
                          <a16:colId xmlns:a16="http://schemas.microsoft.com/office/drawing/2014/main" val="891685558"/>
                        </a:ext>
                      </a:extLst>
                    </a:gridCol>
                  </a:tblGrid>
                  <a:tr h="684349"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n w="19050"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</a:rPr>
                            <a:t>6ab</a:t>
                          </a:r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320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𝑏𝑐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320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sSup>
                                      <m:sSupPr>
                                        <m:ctrlPr>
                                          <a:rPr lang="ru-RU" sz="3200" i="1" smtClean="0">
                                            <a:ln w="19050">
                                              <a:solidFill>
                                                <a:srgbClr val="660066"/>
                                              </a:solidFill>
                                            </a:ln>
                                            <a:solidFill>
                                              <a:srgbClr val="6600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0" i="1" smtClean="0">
                                            <a:ln w="19050">
                                              <a:solidFill>
                                                <a:srgbClr val="660066"/>
                                              </a:solidFill>
                                            </a:ln>
                                            <a:solidFill>
                                              <a:srgbClr val="6600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en-US" sz="3200" b="0" i="1" smtClean="0">
                                            <a:ln w="19050">
                                              <a:solidFill>
                                                <a:srgbClr val="660066"/>
                                              </a:solidFill>
                                            </a:ln>
                                            <a:solidFill>
                                              <a:srgbClr val="6600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320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320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𝑏𝑦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71333014"/>
                      </a:ext>
                    </a:extLst>
                  </a:tr>
                  <a:tr h="6843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n w="19050"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</a:rPr>
                            <a:t>3ab</a:t>
                          </a:r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49545759"/>
                      </a:ext>
                    </a:extLst>
                  </a:tr>
                  <a:tr h="68434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320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𝑏𝑐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40868920"/>
                      </a:ext>
                    </a:extLst>
                  </a:tr>
                  <a:tr h="68434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320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sSup>
                                      <m:sSupPr>
                                        <m:ctrlPr>
                                          <a:rPr lang="ru-RU" sz="3200" i="1" smtClean="0">
                                            <a:ln w="19050">
                                              <a:solidFill>
                                                <a:srgbClr val="660066"/>
                                              </a:solidFill>
                                            </a:ln>
                                            <a:solidFill>
                                              <a:srgbClr val="6600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0" i="1" smtClean="0">
                                            <a:ln w="19050">
                                              <a:solidFill>
                                                <a:srgbClr val="660066"/>
                                              </a:solidFill>
                                            </a:ln>
                                            <a:solidFill>
                                              <a:srgbClr val="6600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3200" b="0" i="1" smtClean="0">
                                            <a:ln w="19050">
                                              <a:solidFill>
                                                <a:srgbClr val="660066"/>
                                              </a:solidFill>
                                            </a:ln>
                                            <a:solidFill>
                                              <a:srgbClr val="6600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268731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9">
                <a:extLst>
                  <a:ext uri="{FF2B5EF4-FFF2-40B4-BE49-F238E27FC236}">
                    <a16:creationId xmlns:a16="http://schemas.microsoft.com/office/drawing/2014/main" id="{D85D30C6-2F05-4989-8027-2D7C4CD8A5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8547025"/>
                  </p:ext>
                </p:extLst>
              </p:nvPr>
            </p:nvGraphicFramePr>
            <p:xfrm>
              <a:off x="304797" y="2410096"/>
              <a:ext cx="11582406" cy="273739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51434">
                      <a:extLst>
                        <a:ext uri="{9D8B030D-6E8A-4147-A177-3AD203B41FA5}">
                          <a16:colId xmlns:a16="http://schemas.microsoft.com/office/drawing/2014/main" val="1360920471"/>
                        </a:ext>
                      </a:extLst>
                    </a:gridCol>
                    <a:gridCol w="2017482">
                      <a:extLst>
                        <a:ext uri="{9D8B030D-6E8A-4147-A177-3AD203B41FA5}">
                          <a16:colId xmlns:a16="http://schemas.microsoft.com/office/drawing/2014/main" val="2156822783"/>
                        </a:ext>
                      </a:extLst>
                    </a:gridCol>
                    <a:gridCol w="1734458">
                      <a:extLst>
                        <a:ext uri="{9D8B030D-6E8A-4147-A177-3AD203B41FA5}">
                          <a16:colId xmlns:a16="http://schemas.microsoft.com/office/drawing/2014/main" val="552444491"/>
                        </a:ext>
                      </a:extLst>
                    </a:gridCol>
                    <a:gridCol w="2111831">
                      <a:extLst>
                        <a:ext uri="{9D8B030D-6E8A-4147-A177-3AD203B41FA5}">
                          <a16:colId xmlns:a16="http://schemas.microsoft.com/office/drawing/2014/main" val="110816973"/>
                        </a:ext>
                      </a:extLst>
                    </a:gridCol>
                    <a:gridCol w="1843315">
                      <a:extLst>
                        <a:ext uri="{9D8B030D-6E8A-4147-A177-3AD203B41FA5}">
                          <a16:colId xmlns:a16="http://schemas.microsoft.com/office/drawing/2014/main" val="87511783"/>
                        </a:ext>
                      </a:extLst>
                    </a:gridCol>
                    <a:gridCol w="2423886">
                      <a:extLst>
                        <a:ext uri="{9D8B030D-6E8A-4147-A177-3AD203B41FA5}">
                          <a16:colId xmlns:a16="http://schemas.microsoft.com/office/drawing/2014/main" val="891685558"/>
                        </a:ext>
                      </a:extLst>
                    </a:gridCol>
                  </a:tblGrid>
                  <a:tr h="684349"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n w="19050"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</a:rPr>
                            <a:t>6ab</a:t>
                          </a:r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1408" t="-1770" r="-370423" b="-302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6686" t="-1770" r="-203170" b="-302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97030" t="-1770" r="-132673" b="-302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78392" t="-1770" r="-1005" b="-3026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1333014"/>
                      </a:ext>
                    </a:extLst>
                  </a:tr>
                  <a:tr h="6843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n w="19050"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</a:rPr>
                            <a:t>3ab</a:t>
                          </a:r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49545759"/>
                      </a:ext>
                    </a:extLst>
                  </a:tr>
                  <a:tr h="68434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40" t="-200885" r="-700840" b="-1035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40868920"/>
                      </a:ext>
                    </a:extLst>
                  </a:tr>
                  <a:tr h="68434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40" t="-303571" r="-700840" b="-44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268731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62633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D849F1-D9DD-426E-A415-5B0460B386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2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9">
                <a:extLst>
                  <a:ext uri="{FF2B5EF4-FFF2-40B4-BE49-F238E27FC236}">
                    <a16:creationId xmlns:a16="http://schemas.microsoft.com/office/drawing/2014/main" id="{D85D30C6-2F05-4989-8027-2D7C4CD8A5C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04797" y="2410096"/>
              <a:ext cx="11582406" cy="273739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51434">
                      <a:extLst>
                        <a:ext uri="{9D8B030D-6E8A-4147-A177-3AD203B41FA5}">
                          <a16:colId xmlns:a16="http://schemas.microsoft.com/office/drawing/2014/main" val="1360920471"/>
                        </a:ext>
                      </a:extLst>
                    </a:gridCol>
                    <a:gridCol w="2017482">
                      <a:extLst>
                        <a:ext uri="{9D8B030D-6E8A-4147-A177-3AD203B41FA5}">
                          <a16:colId xmlns:a16="http://schemas.microsoft.com/office/drawing/2014/main" val="2156822783"/>
                        </a:ext>
                      </a:extLst>
                    </a:gridCol>
                    <a:gridCol w="1734458">
                      <a:extLst>
                        <a:ext uri="{9D8B030D-6E8A-4147-A177-3AD203B41FA5}">
                          <a16:colId xmlns:a16="http://schemas.microsoft.com/office/drawing/2014/main" val="552444491"/>
                        </a:ext>
                      </a:extLst>
                    </a:gridCol>
                    <a:gridCol w="2111831">
                      <a:extLst>
                        <a:ext uri="{9D8B030D-6E8A-4147-A177-3AD203B41FA5}">
                          <a16:colId xmlns:a16="http://schemas.microsoft.com/office/drawing/2014/main" val="110816973"/>
                        </a:ext>
                      </a:extLst>
                    </a:gridCol>
                    <a:gridCol w="1843315">
                      <a:extLst>
                        <a:ext uri="{9D8B030D-6E8A-4147-A177-3AD203B41FA5}">
                          <a16:colId xmlns:a16="http://schemas.microsoft.com/office/drawing/2014/main" val="87511783"/>
                        </a:ext>
                      </a:extLst>
                    </a:gridCol>
                    <a:gridCol w="2423886">
                      <a:extLst>
                        <a:ext uri="{9D8B030D-6E8A-4147-A177-3AD203B41FA5}">
                          <a16:colId xmlns:a16="http://schemas.microsoft.com/office/drawing/2014/main" val="891685558"/>
                        </a:ext>
                      </a:extLst>
                    </a:gridCol>
                  </a:tblGrid>
                  <a:tr h="684349"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n w="19050"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</a:rPr>
                            <a:t>6ab</a:t>
                          </a:r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320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𝑏𝑐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320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sSup>
                                      <m:sSupPr>
                                        <m:ctrlPr>
                                          <a:rPr lang="ru-RU" sz="3200" i="1" smtClean="0">
                                            <a:ln w="19050">
                                              <a:solidFill>
                                                <a:srgbClr val="660066"/>
                                              </a:solidFill>
                                            </a:ln>
                                            <a:solidFill>
                                              <a:srgbClr val="6600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0" i="1" smtClean="0">
                                            <a:ln w="19050">
                                              <a:solidFill>
                                                <a:srgbClr val="660066"/>
                                              </a:solidFill>
                                            </a:ln>
                                            <a:solidFill>
                                              <a:srgbClr val="6600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en-US" sz="3200" b="0" i="1" smtClean="0">
                                            <a:ln w="19050">
                                              <a:solidFill>
                                                <a:srgbClr val="660066"/>
                                              </a:solidFill>
                                            </a:ln>
                                            <a:solidFill>
                                              <a:srgbClr val="6600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320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320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𝑏𝑦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71333014"/>
                      </a:ext>
                    </a:extLst>
                  </a:tr>
                  <a:tr h="6843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n w="19050"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</a:rPr>
                            <a:t>3ab</a:t>
                          </a:r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n w="19050"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</a:rPr>
                            <a:t>18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20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n w="19050"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</a:rPr>
                            <a:t>9a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20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n w="19050"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</a:rPr>
                            <a:t>12ab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20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n w="19050"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</a:rPr>
                            <a:t>24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ln w="19050">
                                    <a:solidFill>
                                      <a:srgbClr val="660066"/>
                                    </a:solidFill>
                                  </a:ln>
                                  <a:solidFill>
                                    <a:srgbClr val="66006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n w="19050"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</a:rPr>
                            <a:t>15a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20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49545759"/>
                      </a:ext>
                    </a:extLst>
                  </a:tr>
                  <a:tr h="68434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320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𝑏𝑐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n w="19050"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</a:rPr>
                            <a:t>24a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20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n w="19050"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</a:rPr>
                            <a:t>12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20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n w="19050"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</a:rPr>
                            <a:t>16b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20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n w="19050"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</a:rPr>
                            <a:t>32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ln w="19050">
                                    <a:solidFill>
                                      <a:srgbClr val="660066"/>
                                    </a:solidFill>
                                  </a:ln>
                                  <a:solidFill>
                                    <a:srgbClr val="66006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n w="19050"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</a:rPr>
                            <a:t>20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20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20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40868920"/>
                      </a:ext>
                    </a:extLst>
                  </a:tr>
                  <a:tr h="68434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320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sSup>
                                      <m:sSupPr>
                                        <m:ctrlPr>
                                          <a:rPr lang="ru-RU" sz="3200" i="1" smtClean="0">
                                            <a:ln w="19050">
                                              <a:solidFill>
                                                <a:srgbClr val="660066"/>
                                              </a:solidFill>
                                            </a:ln>
                                            <a:solidFill>
                                              <a:srgbClr val="6600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0" i="1" smtClean="0">
                                            <a:ln w="19050">
                                              <a:solidFill>
                                                <a:srgbClr val="660066"/>
                                              </a:solidFill>
                                            </a:ln>
                                            <a:solidFill>
                                              <a:srgbClr val="6600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3200" b="0" i="1" smtClean="0">
                                            <a:ln w="19050">
                                              <a:solidFill>
                                                <a:srgbClr val="660066"/>
                                              </a:solidFill>
                                            </a:ln>
                                            <a:solidFill>
                                              <a:srgbClr val="6600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n w="19050">
                                          <a:solidFill>
                                            <a:srgbClr val="660066"/>
                                          </a:solidFill>
                                        </a:ln>
                                        <a:solidFill>
                                          <a:srgbClr val="66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n w="19050"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</a:rPr>
                            <a:t>36a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20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n w="19050"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</a:rPr>
                            <a:t>18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20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n w="19050"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</a:rPr>
                            <a:t>24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20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20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n w="19050"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</a:rPr>
                            <a:t>48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20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20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n w="19050"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</a:rPr>
                            <a:t>30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20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20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n w="19050">
                                        <a:solidFill>
                                          <a:srgbClr val="660066"/>
                                        </a:solidFill>
                                      </a:ln>
                                      <a:solidFill>
                                        <a:srgbClr val="66006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268731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9">
                <a:extLst>
                  <a:ext uri="{FF2B5EF4-FFF2-40B4-BE49-F238E27FC236}">
                    <a16:creationId xmlns:a16="http://schemas.microsoft.com/office/drawing/2014/main" id="{D85D30C6-2F05-4989-8027-2D7C4CD8A5C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04797" y="2410096"/>
              <a:ext cx="11582406" cy="273739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51434">
                      <a:extLst>
                        <a:ext uri="{9D8B030D-6E8A-4147-A177-3AD203B41FA5}">
                          <a16:colId xmlns:a16="http://schemas.microsoft.com/office/drawing/2014/main" val="1360920471"/>
                        </a:ext>
                      </a:extLst>
                    </a:gridCol>
                    <a:gridCol w="2017482">
                      <a:extLst>
                        <a:ext uri="{9D8B030D-6E8A-4147-A177-3AD203B41FA5}">
                          <a16:colId xmlns:a16="http://schemas.microsoft.com/office/drawing/2014/main" val="2156822783"/>
                        </a:ext>
                      </a:extLst>
                    </a:gridCol>
                    <a:gridCol w="1734458">
                      <a:extLst>
                        <a:ext uri="{9D8B030D-6E8A-4147-A177-3AD203B41FA5}">
                          <a16:colId xmlns:a16="http://schemas.microsoft.com/office/drawing/2014/main" val="552444491"/>
                        </a:ext>
                      </a:extLst>
                    </a:gridCol>
                    <a:gridCol w="2111831">
                      <a:extLst>
                        <a:ext uri="{9D8B030D-6E8A-4147-A177-3AD203B41FA5}">
                          <a16:colId xmlns:a16="http://schemas.microsoft.com/office/drawing/2014/main" val="110816973"/>
                        </a:ext>
                      </a:extLst>
                    </a:gridCol>
                    <a:gridCol w="1843315">
                      <a:extLst>
                        <a:ext uri="{9D8B030D-6E8A-4147-A177-3AD203B41FA5}">
                          <a16:colId xmlns:a16="http://schemas.microsoft.com/office/drawing/2014/main" val="87511783"/>
                        </a:ext>
                      </a:extLst>
                    </a:gridCol>
                    <a:gridCol w="2423886">
                      <a:extLst>
                        <a:ext uri="{9D8B030D-6E8A-4147-A177-3AD203B41FA5}">
                          <a16:colId xmlns:a16="http://schemas.microsoft.com/office/drawing/2014/main" val="891685558"/>
                        </a:ext>
                      </a:extLst>
                    </a:gridCol>
                  </a:tblGrid>
                  <a:tr h="684349">
                    <a:tc>
                      <a:txBody>
                        <a:bodyPr/>
                        <a:lstStyle/>
                        <a:p>
                          <a:pPr algn="ctr"/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n w="19050"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</a:rPr>
                            <a:t>6ab</a:t>
                          </a:r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1408" t="-1770" r="-370423" b="-302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6686" t="-1770" r="-203170" b="-302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97030" t="-1770" r="-132673" b="-302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78392" t="-1770" r="-1005" b="-3026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1333014"/>
                      </a:ext>
                    </a:extLst>
                  </a:tr>
                  <a:tr h="6843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ln w="19050">
                                <a:solidFill>
                                  <a:srgbClr val="660066"/>
                                </a:solidFill>
                              </a:ln>
                              <a:solidFill>
                                <a:srgbClr val="660066"/>
                              </a:solidFill>
                            </a:rPr>
                            <a:t>3ab</a:t>
                          </a:r>
                          <a:endParaRPr lang="ru-RU" sz="3200">
                            <a:ln w="19050">
                              <a:solidFill>
                                <a:srgbClr val="660066"/>
                              </a:solidFill>
                            </a:ln>
                            <a:solidFill>
                              <a:srgbClr val="660066"/>
                            </a:solidFill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2289" t="-102679" r="-402410" b="-2053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1408" t="-102679" r="-370423" b="-2053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6686" t="-102679" r="-203170" b="-2053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97030" t="-102679" r="-132673" b="-2053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78392" t="-102679" r="-1005" b="-2053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9545759"/>
                      </a:ext>
                    </a:extLst>
                  </a:tr>
                  <a:tr h="68434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40" t="-200885" r="-700840" b="-1035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2289" t="-200885" r="-402410" b="-1035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1408" t="-200885" r="-370423" b="-1035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6686" t="-200885" r="-203170" b="-1035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97030" t="-200885" r="-132673" b="-1035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78392" t="-200885" r="-1005" b="-1035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0868920"/>
                      </a:ext>
                    </a:extLst>
                  </a:tr>
                  <a:tr h="68434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40" t="-303571" r="-700840" b="-44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2289" t="-303571" r="-402410" b="-44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1408" t="-303571" r="-370423" b="-44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6686" t="-303571" r="-203170" b="-44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97030" t="-303571" r="-132673" b="-44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78392" t="-303571" r="-1005" b="-44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68731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6">
            <a:extLst>
              <a:ext uri="{FF2B5EF4-FFF2-40B4-BE49-F238E27FC236}">
                <a16:creationId xmlns:a16="http://schemas.microsoft.com/office/drawing/2014/main" id="{F667CE11-8935-4D71-8319-B18D5BFA50D9}"/>
              </a:ext>
            </a:extLst>
          </p:cNvPr>
          <p:cNvSpPr/>
          <p:nvPr/>
        </p:nvSpPr>
        <p:spPr>
          <a:xfrm>
            <a:off x="467394" y="697217"/>
            <a:ext cx="117246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y-AM" sz="3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Վ</a:t>
            </a:r>
            <a:r>
              <a:rPr lang="ru-RU" sz="30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երևի</a:t>
            </a:r>
            <a:r>
              <a:rPr lang="ru-RU" sz="3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ru-RU" sz="30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տողում</a:t>
            </a:r>
            <a:r>
              <a:rPr lang="ru-RU" sz="3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և </a:t>
            </a:r>
            <a:r>
              <a:rPr lang="ru-RU" sz="30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ձախ</a:t>
            </a:r>
            <a:r>
              <a:rPr lang="ru-RU" sz="3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ru-RU" sz="30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սյունակում</a:t>
            </a:r>
            <a:r>
              <a:rPr lang="ru-RU" sz="3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ru-RU" sz="30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տրված</a:t>
            </a:r>
            <a:r>
              <a:rPr lang="ru-RU" sz="3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ru-RU" sz="30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միանդամների</a:t>
            </a:r>
            <a:r>
              <a:rPr lang="en-US" sz="3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ru-RU" sz="30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արտադրյալները</a:t>
            </a:r>
            <a:r>
              <a:rPr lang="hy-AM" sz="3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գրել աղյուսակում</a:t>
            </a:r>
            <a:endParaRPr lang="ru-RU" sz="3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838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4E3BB0-32F8-4EF9-B8FF-0594B2EB5A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7" b="10909"/>
          <a:stretch/>
        </p:blipFill>
        <p:spPr>
          <a:xfrm>
            <a:off x="9120673" y="0"/>
            <a:ext cx="3071327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B72DDC-49EF-4F91-9BA8-EF07079890B8}"/>
              </a:ext>
            </a:extLst>
          </p:cNvPr>
          <p:cNvSpPr/>
          <p:nvPr/>
        </p:nvSpPr>
        <p:spPr>
          <a:xfrm>
            <a:off x="0" y="2753975"/>
            <a:ext cx="91206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y-AM" sz="54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Արդյունքների ամփոփում</a:t>
            </a:r>
            <a:endParaRPr lang="en-US" sz="5400" b="0" cap="none" spc="0">
              <a:ln w="0"/>
              <a:solidFill>
                <a:srgbClr val="66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ardyunq~1">
            <a:hlinkClick r:id="" action="ppaction://media"/>
            <a:extLst>
              <a:ext uri="{FF2B5EF4-FFF2-40B4-BE49-F238E27FC236}">
                <a16:creationId xmlns:a16="http://schemas.microsoft.com/office/drawing/2014/main" id="{FD39B90E-674B-45A3-8179-CDB017E2D8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38857" y="5591627"/>
            <a:ext cx="449943" cy="44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27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9BE90-6FC5-4BC4-9C34-1CF048793B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4EE81A-D4A3-4A0D-A48A-A23B334A0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B9F919-AA11-4768-9094-6455BE24E9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180" b="12166"/>
          <a:stretch/>
        </p:blipFill>
        <p:spPr>
          <a:xfrm>
            <a:off x="0" y="-249381"/>
            <a:ext cx="12192000" cy="710738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FDB1A0-930D-4C15-B091-E9FE45315ED4}"/>
              </a:ext>
            </a:extLst>
          </p:cNvPr>
          <p:cNvSpPr/>
          <p:nvPr/>
        </p:nvSpPr>
        <p:spPr>
          <a:xfrm>
            <a:off x="-207818" y="2244435"/>
            <a:ext cx="12988636" cy="20366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D938D0-C061-4A63-80FB-DE52E61C4639}"/>
              </a:ext>
            </a:extLst>
          </p:cNvPr>
          <p:cNvSpPr/>
          <p:nvPr/>
        </p:nvSpPr>
        <p:spPr>
          <a:xfrm>
            <a:off x="1326103" y="2618423"/>
            <a:ext cx="9539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5400" b="0" cap="none" spc="0">
                <a:ln w="0">
                  <a:solidFill>
                    <a:srgbClr val="7030A0"/>
                  </a:solidFill>
                </a:ln>
                <a:solidFill>
                  <a:srgbClr val="26103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Մաթեմատիկական մրցաշար</a:t>
            </a:r>
            <a:endParaRPr lang="en-US" sz="5400" b="0" cap="none" spc="0" dirty="0">
              <a:ln w="0">
                <a:solidFill>
                  <a:srgbClr val="7030A0"/>
                </a:solidFill>
              </a:ln>
              <a:solidFill>
                <a:srgbClr val="26103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82D68-7CF3-408F-B176-B648A3CC5147}"/>
              </a:ext>
            </a:extLst>
          </p:cNvPr>
          <p:cNvSpPr/>
          <p:nvPr/>
        </p:nvSpPr>
        <p:spPr>
          <a:xfrm>
            <a:off x="3690533" y="3694524"/>
            <a:ext cx="4810933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2500" b="0" cap="none" spc="0">
                <a:ln w="0">
                  <a:solidFill>
                    <a:srgbClr val="7030A0"/>
                  </a:solidFill>
                </a:ln>
                <a:solidFill>
                  <a:srgbClr val="26103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Մրցում են </a:t>
            </a:r>
            <a:r>
              <a:rPr lang="en-US" sz="2500" b="0" cap="none" spc="0" dirty="0">
                <a:ln w="0">
                  <a:solidFill>
                    <a:srgbClr val="7030A0"/>
                  </a:solidFill>
                </a:ln>
                <a:solidFill>
                  <a:srgbClr val="26103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VII</a:t>
            </a:r>
            <a:r>
              <a:rPr lang="hy-AM" sz="2500" b="0" cap="none" spc="0">
                <a:ln w="0">
                  <a:solidFill>
                    <a:srgbClr val="7030A0"/>
                  </a:solidFill>
                </a:ln>
                <a:solidFill>
                  <a:srgbClr val="26103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դասարանցիները</a:t>
            </a:r>
            <a:endParaRPr lang="en-US" sz="2500" b="0" cap="none" spc="0" dirty="0">
              <a:ln w="0">
                <a:solidFill>
                  <a:srgbClr val="7030A0"/>
                </a:solidFill>
              </a:ln>
              <a:solidFill>
                <a:srgbClr val="26103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ending_skizb">
            <a:hlinkClick r:id="" action="ppaction://media"/>
            <a:extLst>
              <a:ext uri="{FF2B5EF4-FFF2-40B4-BE49-F238E27FC236}">
                <a16:creationId xmlns:a16="http://schemas.microsoft.com/office/drawing/2014/main" id="{F3988ECE-7E47-433A-9E5F-19D4A198EF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66286" y="61652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26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7" repeatCount="10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4E3BB0-32F8-4EF9-B8FF-0594B2EB5A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7" b="10909"/>
          <a:stretch/>
        </p:blipFill>
        <p:spPr>
          <a:xfrm>
            <a:off x="0" y="0"/>
            <a:ext cx="3071327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B60733F-A16E-42E4-9807-B5713A3BC880}"/>
              </a:ext>
            </a:extLst>
          </p:cNvPr>
          <p:cNvSpPr/>
          <p:nvPr/>
        </p:nvSpPr>
        <p:spPr>
          <a:xfrm>
            <a:off x="3532908" y="517838"/>
            <a:ext cx="8537171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>
                <a:solidFill>
                  <a:srgbClr val="00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Когда-то давным-давно знаменитый физик-математик Б.Паскаль сказал: </a:t>
            </a:r>
            <a:br>
              <a:rPr lang="hy-AM" sz="4000">
                <a:solidFill>
                  <a:srgbClr val="00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y-AM" sz="4000">
              <a:solidFill>
                <a:srgbClr val="000000"/>
              </a:solidFill>
              <a:latin typeface="Sylfaen" panose="010A05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5000" b="1">
                <a:solidFill>
                  <a:srgbClr val="660066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“Предмет математики настолько серьезен, что полезно не упускать случая, сделать его немного занимательным!”</a:t>
            </a:r>
            <a:r>
              <a:rPr lang="hy-AM" sz="5000" b="1">
                <a:solidFill>
                  <a:srgbClr val="660066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5000" b="1">
              <a:solidFill>
                <a:srgbClr val="660066"/>
              </a:solidFill>
            </a:endParaRPr>
          </a:p>
        </p:txBody>
      </p:sp>
      <p:pic>
        <p:nvPicPr>
          <p:cNvPr id="2" name="ending_skizb">
            <a:hlinkClick r:id="" action="ppaction://media"/>
            <a:extLst>
              <a:ext uri="{FF2B5EF4-FFF2-40B4-BE49-F238E27FC236}">
                <a16:creationId xmlns:a16="http://schemas.microsoft.com/office/drawing/2014/main" id="{134A8225-7A2B-477A-869D-2E9AAFB41D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78218" y="5602515"/>
            <a:ext cx="482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8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4E3BB0-32F8-4EF9-B8FF-0594B2EB5A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7" b="10909"/>
          <a:stretch/>
        </p:blipFill>
        <p:spPr>
          <a:xfrm>
            <a:off x="0" y="0"/>
            <a:ext cx="3071327" cy="6858000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0FC4C937-B078-45E8-AEC2-0639349F4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714" y="3392144"/>
            <a:ext cx="5774017" cy="2725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Tx/>
              <a:buFont typeface="Wingdings" panose="05000000000000000000" pitchFamily="2" charset="2"/>
              <a:buChar char="q"/>
              <a:tabLst/>
            </a:pPr>
            <a:r>
              <a:rPr kumimoji="0" lang="hy-AM" altLang="ru-RU" sz="2000" b="1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Ո՞ր կենդանիներն են միշտ քնում բաց աչքերով:</a:t>
            </a:r>
            <a:endParaRPr kumimoji="0" lang="hy-AM" altLang="ru-RU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0490D8B-7535-4127-A0C0-BA592E86D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714" y="1666313"/>
            <a:ext cx="7821386" cy="88807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Tx/>
              <a:buFont typeface="Wingdings" panose="05000000000000000000" pitchFamily="2" charset="2"/>
              <a:buChar char="q"/>
              <a:tabLst/>
            </a:pPr>
            <a:r>
              <a:rPr kumimoji="0" lang="hy-AM" altLang="ru-RU" sz="2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Շունչ քաշելու համար դելֆինները ստիպված են մակերես դուրս գալ յուրաքանչյուր 15-30 րոպեն մեկ: Ինչո՞ւ դելֆինները չեն խեղդվում քնած ժամանակ:</a:t>
            </a:r>
            <a:endParaRPr kumimoji="0" lang="hy-AM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519CA81-2DFB-4A2B-B72D-083FCA25E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714" y="2826585"/>
            <a:ext cx="7402668" cy="2725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Tx/>
              <a:buFont typeface="Wingdings" panose="05000000000000000000" pitchFamily="2" charset="2"/>
              <a:buChar char="q"/>
              <a:tabLst/>
            </a:pPr>
            <a:r>
              <a:rPr kumimoji="0" lang="hy-AM" altLang="ru-RU" sz="2000" b="1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Ի՞նչ է կորցնում ցանկացած տիեզերագնաց թռիչքի ժամանակ:</a:t>
            </a:r>
            <a:endParaRPr kumimoji="0" lang="hy-AM" altLang="ru-RU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CA7632-3D16-4A1F-9B05-960602565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326" y="384720"/>
            <a:ext cx="9120673" cy="81560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y-AM" altLang="ru-RU" sz="5000" b="1" i="0" u="none" strike="noStrike" cap="none" normalizeH="0" baseline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Խթանման փուլ</a:t>
            </a:r>
            <a:r>
              <a:rPr kumimoji="0" lang="ru-RU" altLang="ru-RU" sz="5000" b="0" i="0" u="none" strike="noStrike" cap="none" normalizeH="0" baseline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Sylfaen" panose="010A0502050306030303" pitchFamily="18" charset="0"/>
              </a:rPr>
              <a:t> 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1B233827-E358-4221-A1BF-372E649EC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714" y="3801787"/>
            <a:ext cx="8031045" cy="58029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Tx/>
              <a:buFont typeface="Wingdings" panose="05000000000000000000" pitchFamily="2" charset="2"/>
              <a:buChar char="q"/>
              <a:tabLst/>
            </a:pPr>
            <a:r>
              <a:rPr kumimoji="0" lang="hy-AM" altLang="ru-RU" sz="2000" b="1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Ի՞նչը չունի երկարություն, խորություն, լայնություն, բարձրություն, </a:t>
            </a:r>
            <a:br>
              <a:rPr kumimoji="0" lang="hy-AM" altLang="ru-RU" sz="2000" b="1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</a:br>
            <a:r>
              <a:rPr kumimoji="0" lang="hy-AM" altLang="ru-RU" sz="2000" b="1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բայց կարող է չափվել:</a:t>
            </a:r>
            <a:endParaRPr kumimoji="0" lang="hy-AM" altLang="ru-RU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0B09EC-2BAC-4E1A-9062-15F9E5ED314A}"/>
              </a:ext>
            </a:extLst>
          </p:cNvPr>
          <p:cNvSpPr/>
          <p:nvPr/>
        </p:nvSpPr>
        <p:spPr>
          <a:xfrm>
            <a:off x="8588011" y="4134153"/>
            <a:ext cx="33922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altLang="ru-RU" sz="2000" b="1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Ջմաստիճանը, ժամանակը</a:t>
            </a:r>
            <a:r>
              <a:rPr kumimoji="0" lang="hy-AM" altLang="ru-RU" sz="2000" b="1" i="0" u="none" strike="noStrike" cap="none" normalizeH="0" baseline="0">
                <a:ln>
                  <a:noFill/>
                </a:ln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endParaRPr lang="ru-RU" sz="2000" b="1">
              <a:solidFill>
                <a:srgbClr val="00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1D02EE-D0F2-4F2F-8AB4-74C0AB4F3AB5}"/>
              </a:ext>
            </a:extLst>
          </p:cNvPr>
          <p:cNvSpPr/>
          <p:nvPr/>
        </p:nvSpPr>
        <p:spPr>
          <a:xfrm>
            <a:off x="7176407" y="2291774"/>
            <a:ext cx="2823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altLang="ru-RU" b="1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Նրանք գիշերը չեն քնում: </a:t>
            </a:r>
            <a:endParaRPr lang="ru-RU">
              <a:solidFill>
                <a:srgbClr val="0099CC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70962A-04E1-45CA-A0FB-10498EC77C09}"/>
              </a:ext>
            </a:extLst>
          </p:cNvPr>
          <p:cNvSpPr/>
          <p:nvPr/>
        </p:nvSpPr>
        <p:spPr>
          <a:xfrm>
            <a:off x="10917688" y="2772966"/>
            <a:ext cx="80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altLang="ru-RU" b="1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Քաշը </a:t>
            </a:r>
            <a:endParaRPr lang="ru-RU">
              <a:solidFill>
                <a:srgbClr val="0099CC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F85BB-82F9-4962-BDE2-E0CA459BFFED}"/>
              </a:ext>
            </a:extLst>
          </p:cNvPr>
          <p:cNvSpPr/>
          <p:nvPr/>
        </p:nvSpPr>
        <p:spPr>
          <a:xfrm>
            <a:off x="11015047" y="3226729"/>
            <a:ext cx="7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altLang="ru-RU" b="1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Ձուկ </a:t>
            </a:r>
            <a:endParaRPr lang="ru-RU">
              <a:solidFill>
                <a:srgbClr val="0099CC"/>
              </a:solidFill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1C21AC5E-9DD3-41A1-8B6A-79F95CC51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714" y="4560563"/>
            <a:ext cx="7122143" cy="58029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Tx/>
              <a:buFont typeface="Wingdings" panose="05000000000000000000" pitchFamily="2" charset="2"/>
              <a:buChar char="q"/>
              <a:tabLst/>
            </a:pPr>
            <a:r>
              <a:rPr kumimoji="0" lang="hy-AM" altLang="ru-RU" sz="2000" b="1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Հին Ռուսաստանում դրանք անվանում էին կոտրված թվեր: </a:t>
            </a:r>
            <a:br>
              <a:rPr kumimoji="0" lang="hy-AM" altLang="ru-RU" sz="2000" b="1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</a:br>
            <a:r>
              <a:rPr kumimoji="0" lang="hy-AM" altLang="ru-RU" sz="2000" b="1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Ինչպե՞ս են կոչվում մեր օրերում:</a:t>
            </a:r>
            <a:endParaRPr kumimoji="0" lang="hy-AM" altLang="ru-RU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12195D-C0A7-4C4C-81B9-D695307FD921}"/>
              </a:ext>
            </a:extLst>
          </p:cNvPr>
          <p:cNvSpPr/>
          <p:nvPr/>
        </p:nvSpPr>
        <p:spPr>
          <a:xfrm>
            <a:off x="9039731" y="4856908"/>
            <a:ext cx="1651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altLang="ru-RU" b="1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Կոտորակներ </a:t>
            </a:r>
            <a:endParaRPr lang="ru-RU">
              <a:solidFill>
                <a:srgbClr val="0099CC"/>
              </a:solidFill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F13D82EB-60E4-445E-A914-075B4CCFB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378" y="5441098"/>
            <a:ext cx="6519413" cy="2725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SzTx/>
              <a:buFont typeface="Wingdings" panose="05000000000000000000" pitchFamily="2" charset="2"/>
              <a:buChar char="q"/>
              <a:tabLst/>
            </a:pPr>
            <a:r>
              <a:rPr kumimoji="0" lang="hy-AM" altLang="ru-RU" sz="2000" b="1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Ի՞նչ ուտեստ է հորինել Մարկո Արոնին 17-րդ դարում:</a:t>
            </a:r>
            <a:endParaRPr kumimoji="0" lang="hy-AM" altLang="ru-RU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C38027-4EA8-4D3A-871D-6D01FE8DE6EE}"/>
              </a:ext>
            </a:extLst>
          </p:cNvPr>
          <p:cNvSpPr/>
          <p:nvPr/>
        </p:nvSpPr>
        <p:spPr>
          <a:xfrm>
            <a:off x="10050463" y="5387479"/>
            <a:ext cx="1677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altLang="ru-RU" b="1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Մակարոններ </a:t>
            </a:r>
            <a:endParaRPr lang="ru-RU"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975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11" grpId="0" animBg="1"/>
      <p:bldP spid="12" grpId="0"/>
      <p:bldP spid="13" grpId="0"/>
      <p:bldP spid="14" grpId="0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4E3BB0-32F8-4EF9-B8FF-0594B2EB5A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7" b="10909"/>
          <a:stretch/>
        </p:blipFill>
        <p:spPr>
          <a:xfrm>
            <a:off x="0" y="0"/>
            <a:ext cx="3071327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8182D45-0A9E-4C6F-B607-1F175A72B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326" y="384720"/>
            <a:ext cx="9120673" cy="81560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y-AM" altLang="ru-RU" sz="5000" b="1" i="0" u="none" strike="noStrike" cap="none" normalizeH="0" baseline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Խթանման փուլ</a:t>
            </a:r>
            <a:r>
              <a:rPr kumimoji="0" lang="ru-RU" altLang="ru-RU" sz="5000" b="0" i="0" u="none" strike="noStrike" cap="none" normalizeH="0" baseline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Sylfaen" panose="010A0502050306030303" pitchFamily="18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A8E9F3-F4CF-46A6-A3C7-0D1FE8A454F5}"/>
              </a:ext>
            </a:extLst>
          </p:cNvPr>
          <p:cNvSpPr/>
          <p:nvPr/>
        </p:nvSpPr>
        <p:spPr>
          <a:xfrm>
            <a:off x="3519642" y="1810770"/>
            <a:ext cx="6043641" cy="4154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hy-AM" sz="21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Ո՞րն </a:t>
            </a:r>
            <a:r>
              <a:rPr lang="hy-AM" sz="21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է կոչվում</a:t>
            </a:r>
            <a:r>
              <a:rPr lang="en-US" sz="21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hy-AM" sz="21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տ</a:t>
            </a:r>
            <a:r>
              <a:rPr lang="en-US" sz="21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ա</a:t>
            </a:r>
            <a:r>
              <a:rPr lang="hy-AM" sz="21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ռ</a:t>
            </a:r>
            <a:r>
              <a:rPr lang="en-US" sz="21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ա</a:t>
            </a:r>
            <a:r>
              <a:rPr lang="hy-AM" sz="21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յ</a:t>
            </a:r>
            <a:r>
              <a:rPr lang="en-US" sz="21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ի</a:t>
            </a:r>
            <a:r>
              <a:rPr lang="hy-AM" sz="21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ն</a:t>
            </a:r>
            <a:r>
              <a:rPr lang="en-US" sz="21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hy-AM" sz="21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ա</a:t>
            </a:r>
            <a:r>
              <a:rPr lang="en-US" sz="21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ր</a:t>
            </a:r>
            <a:r>
              <a:rPr lang="hy-AM" sz="21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տ</a:t>
            </a:r>
            <a:r>
              <a:rPr lang="en-US" sz="21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ա</a:t>
            </a:r>
            <a:r>
              <a:rPr lang="hy-AM" sz="21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հ</a:t>
            </a:r>
            <a:r>
              <a:rPr lang="en-US" sz="21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ա</a:t>
            </a:r>
            <a:r>
              <a:rPr lang="hy-AM" sz="21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յ</a:t>
            </a:r>
            <a:r>
              <a:rPr lang="en-US" sz="21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տ</a:t>
            </a:r>
            <a:r>
              <a:rPr lang="hy-AM" sz="21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ո</a:t>
            </a:r>
            <a:r>
              <a:rPr lang="en-US" sz="21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ւ</a:t>
            </a:r>
            <a:r>
              <a:rPr lang="hy-AM" sz="21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թ</a:t>
            </a:r>
            <a:r>
              <a:rPr lang="en-US" sz="21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յ</a:t>
            </a:r>
            <a:r>
              <a:rPr lang="hy-AM" sz="21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ո</a:t>
            </a:r>
            <a:r>
              <a:rPr lang="en-US" sz="21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ւ</a:t>
            </a:r>
            <a:r>
              <a:rPr lang="hy-AM" sz="21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ն</a:t>
            </a:r>
            <a:endParaRPr lang="en-US" sz="21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07B30D-977A-4DA6-B7B2-26E6AF3DEA68}"/>
              </a:ext>
            </a:extLst>
          </p:cNvPr>
          <p:cNvSpPr/>
          <p:nvPr/>
        </p:nvSpPr>
        <p:spPr>
          <a:xfrm>
            <a:off x="3743067" y="2241657"/>
            <a:ext cx="8461008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y-AM" sz="21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Ե</a:t>
            </a:r>
            <a:r>
              <a:rPr lang="en-US" sz="2100" b="0" cap="none" spc="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թ</a:t>
            </a:r>
            <a:r>
              <a:rPr lang="hy-AM" sz="21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ե</a:t>
            </a:r>
            <a:r>
              <a:rPr lang="en-US" sz="2100" b="0" cap="none" spc="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hy-AM" sz="21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թ</a:t>
            </a:r>
            <a:r>
              <a:rPr lang="en-US" sz="2100" b="0" cap="none" spc="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վ</a:t>
            </a:r>
            <a:r>
              <a:rPr lang="hy-AM" sz="21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ա</a:t>
            </a:r>
            <a:r>
              <a:rPr lang="en-US" sz="2100" b="0" cap="none" spc="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յ</a:t>
            </a:r>
            <a:r>
              <a:rPr lang="hy-AM" sz="21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ի</a:t>
            </a:r>
            <a:r>
              <a:rPr lang="en-US" sz="2100" b="0" cap="none" spc="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ն </a:t>
            </a:r>
            <a:r>
              <a:rPr lang="hy-AM" sz="21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ա</a:t>
            </a:r>
            <a:r>
              <a:rPr lang="en-US" sz="2100" b="0" cap="none" spc="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ր</a:t>
            </a:r>
            <a:r>
              <a:rPr lang="hy-AM" sz="21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տ</a:t>
            </a:r>
            <a:r>
              <a:rPr lang="en-US" sz="2100" b="0" cap="none" spc="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ա</a:t>
            </a:r>
            <a:r>
              <a:rPr lang="hy-AM" sz="21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հ</a:t>
            </a:r>
            <a:r>
              <a:rPr lang="en-US" sz="2100" b="0" cap="none" spc="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ա</a:t>
            </a:r>
            <a:r>
              <a:rPr lang="hy-AM" sz="21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յ</a:t>
            </a:r>
            <a:r>
              <a:rPr lang="en-US" sz="2100" b="0" cap="none" spc="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տ</a:t>
            </a:r>
            <a:r>
              <a:rPr lang="hy-AM" sz="21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ո</a:t>
            </a:r>
            <a:r>
              <a:rPr lang="en-US" sz="2100" b="0" cap="none" spc="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ւ</a:t>
            </a:r>
            <a:r>
              <a:rPr lang="hy-AM" sz="21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թ</a:t>
            </a:r>
            <a:r>
              <a:rPr lang="en-US" sz="2100" b="0" cap="none" spc="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յ</a:t>
            </a:r>
            <a:r>
              <a:rPr lang="hy-AM" sz="21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ա</a:t>
            </a:r>
            <a:r>
              <a:rPr lang="en-US" sz="2100" b="0" cap="none" spc="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ն </a:t>
            </a:r>
            <a:r>
              <a:rPr lang="hy-AM" sz="21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մ</a:t>
            </a:r>
            <a:r>
              <a:rPr lang="en-US" sz="2100" b="0" cap="none" spc="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ե</a:t>
            </a:r>
            <a:r>
              <a:rPr lang="hy-AM" sz="21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ջ</a:t>
            </a:r>
            <a:r>
              <a:rPr lang="en-US" sz="2100" b="0" cap="none" spc="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hy-AM" sz="21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մ</a:t>
            </a:r>
            <a:r>
              <a:rPr lang="en-US" sz="2100" b="0" cap="none" spc="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տ</a:t>
            </a:r>
            <a:r>
              <a:rPr lang="hy-AM" sz="21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ն</a:t>
            </a:r>
            <a:r>
              <a:rPr lang="en-US" sz="2100" b="0" cap="none" spc="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ո</a:t>
            </a:r>
            <a:r>
              <a:rPr lang="hy-AM" sz="21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ղ</a:t>
            </a:r>
            <a:r>
              <a:rPr lang="en-US" sz="2100" b="0" cap="none" spc="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hy-AM" sz="21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ո</a:t>
            </a:r>
            <a:r>
              <a:rPr lang="en-US" sz="2100" b="0" cap="none" spc="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ր</a:t>
            </a:r>
            <a:r>
              <a:rPr lang="hy-AM" sz="21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ո</a:t>
            </a:r>
            <a:r>
              <a:rPr lang="en-US" sz="2100" b="0" cap="none" spc="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շ </a:t>
            </a:r>
            <a:r>
              <a:rPr lang="hy-AM" sz="21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թ</a:t>
            </a:r>
            <a:r>
              <a:rPr lang="en-US" sz="2100" b="0" cap="none" spc="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վ</a:t>
            </a:r>
            <a:r>
              <a:rPr lang="hy-AM" sz="21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ե</a:t>
            </a:r>
            <a:r>
              <a:rPr lang="en-US" sz="2100" b="0" cap="none" spc="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ր </a:t>
            </a:r>
            <a:r>
              <a:rPr lang="hy-AM" sz="21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փ</a:t>
            </a:r>
            <a:r>
              <a:rPr lang="en-US" sz="2100" b="0" cap="none" spc="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ո</a:t>
            </a:r>
            <a:r>
              <a:rPr lang="hy-AM" sz="21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խ</a:t>
            </a:r>
            <a:r>
              <a:rPr lang="en-US" sz="2100" b="0" cap="none" spc="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ա</a:t>
            </a:r>
            <a:r>
              <a:rPr lang="hy-AM" sz="21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ր</a:t>
            </a:r>
            <a:r>
              <a:rPr lang="en-US" sz="2100" b="0" cap="none" spc="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ի</a:t>
            </a:r>
            <a:r>
              <a:rPr lang="hy-AM" sz="21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ն</a:t>
            </a:r>
            <a:r>
              <a:rPr lang="en-US" sz="2100" b="0" cap="none" spc="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վ</a:t>
            </a:r>
            <a:r>
              <a:rPr lang="hy-AM" sz="21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ե</a:t>
            </a:r>
            <a:r>
              <a:rPr lang="en-US" sz="2100" b="0" cap="none" spc="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ն </a:t>
            </a:r>
            <a:r>
              <a:rPr lang="hy-AM" sz="21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տ</a:t>
            </a:r>
            <a:r>
              <a:rPr lang="en-US" sz="2100" b="0" cap="none" spc="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ա</a:t>
            </a:r>
            <a:r>
              <a:rPr lang="hy-AM" sz="21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ռ</a:t>
            </a:r>
            <a:r>
              <a:rPr lang="en-US" sz="2100" b="0" cap="none" spc="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ե</a:t>
            </a:r>
            <a:r>
              <a:rPr lang="hy-AM" sz="21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ր</a:t>
            </a:r>
            <a:r>
              <a:rPr lang="en-US" sz="2100" b="0" cap="none" spc="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ո</a:t>
            </a:r>
            <a:r>
              <a:rPr lang="hy-AM" sz="21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վ</a:t>
            </a:r>
            <a:r>
              <a:rPr lang="en-US" sz="2100" b="0" cap="none" spc="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, </a:t>
            </a:r>
            <a:r>
              <a:rPr lang="hy-AM" sz="21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ա</a:t>
            </a:r>
            <a:r>
              <a:rPr lang="en-US" sz="2100" b="0" cap="none" spc="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պ</a:t>
            </a:r>
            <a:r>
              <a:rPr lang="hy-AM" sz="21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ա</a:t>
            </a:r>
            <a:r>
              <a:rPr lang="en-US" sz="2100" b="0" cap="none" spc="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hy-AM" sz="21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կ</a:t>
            </a:r>
            <a:r>
              <a:rPr lang="en-US" sz="2100" b="0" cap="none" spc="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ս</a:t>
            </a:r>
            <a:r>
              <a:rPr lang="hy-AM" sz="21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տ</a:t>
            </a:r>
            <a:r>
              <a:rPr lang="en-US" sz="2100" b="0" cap="none" spc="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ա</a:t>
            </a:r>
            <a:r>
              <a:rPr lang="hy-AM" sz="21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ց</a:t>
            </a:r>
            <a:r>
              <a:rPr lang="en-US" sz="2100" b="0" cap="none" spc="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վ</a:t>
            </a:r>
            <a:r>
              <a:rPr lang="hy-AM" sz="21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ի</a:t>
            </a:r>
            <a:r>
              <a:rPr lang="en-US" sz="2100" b="0" cap="none" spc="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hy-AM" sz="21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տ</a:t>
            </a:r>
            <a:r>
              <a:rPr lang="en-US" sz="2100" b="0" cap="none" spc="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ա</a:t>
            </a:r>
            <a:r>
              <a:rPr lang="hy-AM" sz="21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ռ</a:t>
            </a:r>
            <a:r>
              <a:rPr lang="en-US" sz="2100" b="0" cap="none" spc="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ա</a:t>
            </a:r>
            <a:r>
              <a:rPr lang="hy-AM" sz="21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յ</a:t>
            </a:r>
            <a:r>
              <a:rPr lang="en-US" sz="2100" b="0" cap="none" spc="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ի</a:t>
            </a:r>
            <a:r>
              <a:rPr lang="hy-AM" sz="21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ն</a:t>
            </a:r>
            <a:r>
              <a:rPr lang="en-US" sz="2100" b="0" cap="none" spc="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hy-AM" sz="21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ա</a:t>
            </a:r>
            <a:r>
              <a:rPr lang="en-US" sz="2100" b="0" cap="none" spc="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ր</a:t>
            </a:r>
            <a:r>
              <a:rPr lang="hy-AM" sz="21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տ</a:t>
            </a:r>
            <a:r>
              <a:rPr lang="en-US" sz="2100" b="0" cap="none" spc="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ա</a:t>
            </a:r>
            <a:r>
              <a:rPr lang="hy-AM" sz="21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հ</a:t>
            </a:r>
            <a:r>
              <a:rPr lang="en-US" sz="2100" b="0" cap="none" spc="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ա</a:t>
            </a:r>
            <a:r>
              <a:rPr lang="hy-AM" sz="21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յ</a:t>
            </a:r>
            <a:r>
              <a:rPr lang="en-US" sz="2100" dirty="0" err="1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տություն</a:t>
            </a:r>
            <a:r>
              <a:rPr lang="en-US" sz="21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F376C4-7CB4-49CA-883C-9AAF39224625}"/>
              </a:ext>
            </a:extLst>
          </p:cNvPr>
          <p:cNvSpPr/>
          <p:nvPr/>
        </p:nvSpPr>
        <p:spPr>
          <a:xfrm>
            <a:off x="3245526" y="3210159"/>
            <a:ext cx="4451860" cy="4154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hy-AM" sz="21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Թիվը և տառը միանդամնե՞ր են:</a:t>
            </a:r>
            <a:endParaRPr lang="en-US" sz="21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8A5683-2267-403B-B0A6-19E91A0DEEC9}"/>
              </a:ext>
            </a:extLst>
          </p:cNvPr>
          <p:cNvSpPr/>
          <p:nvPr/>
        </p:nvSpPr>
        <p:spPr>
          <a:xfrm>
            <a:off x="3789420" y="3637952"/>
            <a:ext cx="6522941" cy="4154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21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Թիվը կամ տառը նույնպես անվանում են միանդամ:</a:t>
            </a:r>
            <a:endParaRPr lang="en-US" sz="2100" b="0" cap="none" spc="0">
              <a:ln w="0"/>
              <a:solidFill>
                <a:srgbClr val="66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E5A81E-2A03-480C-A69E-BCDF929DCF47}"/>
              </a:ext>
            </a:extLst>
          </p:cNvPr>
          <p:cNvSpPr/>
          <p:nvPr/>
        </p:nvSpPr>
        <p:spPr>
          <a:xfrm>
            <a:off x="3245526" y="4268845"/>
            <a:ext cx="3071326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hy-AM" sz="21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Գտե՛ք սխալը.</a:t>
            </a:r>
            <a:br>
              <a:rPr lang="en-US" sz="2100" i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</a:br>
            <a:endParaRPr lang="en-US" sz="21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ylfaen" panose="010A050205030603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D7C641D-E5A9-401B-A496-8FB68C00B208}"/>
                  </a:ext>
                </a:extLst>
              </p:cNvPr>
              <p:cNvSpPr/>
              <p:nvPr/>
            </p:nvSpPr>
            <p:spPr>
              <a:xfrm>
                <a:off x="3703329" y="5001924"/>
                <a:ext cx="2085123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y-AM" sz="2100" i="1" smtClean="0">
                              <a:ln w="0"/>
                              <a:solidFill>
                                <a:srgbClr val="660066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ln w="0"/>
                              <a:solidFill>
                                <a:srgbClr val="660066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100" i="1">
                              <a:ln w="0"/>
                              <a:solidFill>
                                <a:srgbClr val="660066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2100" i="1">
                          <a:ln w="0"/>
                          <a:solidFill>
                            <a:srgbClr val="660066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y-AM" sz="2100" i="1">
                              <a:ln w="0"/>
                              <a:solidFill>
                                <a:srgbClr val="660066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ln w="0"/>
                              <a:solidFill>
                                <a:srgbClr val="660066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100" i="1">
                              <a:ln w="0"/>
                              <a:solidFill>
                                <a:srgbClr val="660066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100" i="1">
                          <a:ln w="0"/>
                          <a:solidFill>
                            <a:srgbClr val="660066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y-AM" sz="2100" i="1">
                              <a:ln w="0"/>
                              <a:solidFill>
                                <a:srgbClr val="660066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ln w="0"/>
                              <a:solidFill>
                                <a:srgbClr val="660066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100" i="1">
                              <a:ln w="0"/>
                              <a:solidFill>
                                <a:srgbClr val="660066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100" b="0" i="1" smtClean="0">
                              <a:ln w="0"/>
                              <a:solidFill>
                                <a:srgbClr val="660066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100" i="1">
                              <a:ln w="0"/>
                              <a:solidFill>
                                <a:srgbClr val="660066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ru-RU" sz="2100">
                  <a:solidFill>
                    <a:srgbClr val="660066"/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D7C641D-E5A9-401B-A496-8FB68C00B2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329" y="5001924"/>
                <a:ext cx="2085123" cy="415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AF02E25-E051-42DE-9438-2F3A5A012494}"/>
                  </a:ext>
                </a:extLst>
              </p:cNvPr>
              <p:cNvSpPr/>
              <p:nvPr/>
            </p:nvSpPr>
            <p:spPr>
              <a:xfrm>
                <a:off x="3703329" y="4664216"/>
                <a:ext cx="2213948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y-AM" sz="21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sz="21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1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1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y-AM" sz="21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1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10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ylfaen" panose="010A0502050306030303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hy-AM" sz="210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Sylfaen" panose="010A0502050306030303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y-AM" sz="21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1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ru-RU" sz="2100"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AF02E25-E051-42DE-9438-2F3A5A012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329" y="4664216"/>
                <a:ext cx="2213948" cy="415498"/>
              </a:xfrm>
              <a:prstGeom prst="rect">
                <a:avLst/>
              </a:prstGeom>
              <a:blipFill>
                <a:blip r:embed="rId4"/>
                <a:stretch>
                  <a:fillRect l="-2204" b="-205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2130E77-446C-49D7-9B24-332F04D46CBD}"/>
                  </a:ext>
                </a:extLst>
              </p:cNvPr>
              <p:cNvSpPr/>
              <p:nvPr/>
            </p:nvSpPr>
            <p:spPr>
              <a:xfrm>
                <a:off x="3720032" y="5000716"/>
                <a:ext cx="1939121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y-AM" sz="21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1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21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hy-AM" sz="21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1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1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y-AM" sz="21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1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𝑚𝑛</m:t>
                          </m:r>
                        </m:sup>
                      </m:sSup>
                    </m:oMath>
                  </m:oMathPara>
                </a14:m>
                <a:endParaRPr lang="ru-RU" sz="2100"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2130E77-446C-49D7-9B24-332F04D46C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032" y="5000716"/>
                <a:ext cx="1939121" cy="4154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9BCE98C1-9FB3-4D30-8E95-986244261880}"/>
              </a:ext>
            </a:extLst>
          </p:cNvPr>
          <p:cNvSpPr/>
          <p:nvPr/>
        </p:nvSpPr>
        <p:spPr>
          <a:xfrm>
            <a:off x="3245526" y="5602794"/>
            <a:ext cx="633057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ru-RU" sz="2100">
                <a:latin typeface="Sylfaen" panose="010A0502050306030303" pitchFamily="18" charset="0"/>
              </a:rPr>
              <a:t>Ինչի</a:t>
            </a:r>
            <a:r>
              <a:rPr lang="hy-AM" sz="2100">
                <a:latin typeface="Sylfaen" panose="010A0502050306030303" pitchFamily="18" charset="0"/>
              </a:rPr>
              <a:t>՞</a:t>
            </a:r>
            <a:r>
              <a:rPr lang="ru-RU" sz="2100">
                <a:latin typeface="Sylfaen" panose="010A0502050306030303" pitchFamily="18" charset="0"/>
              </a:rPr>
              <a:t> է հավասար a տառի առաջին աստիճանը</a:t>
            </a:r>
            <a:r>
              <a:rPr lang="hy-AM" sz="2100">
                <a:latin typeface="Sylfaen" panose="010A0502050306030303" pitchFamily="18" charset="0"/>
              </a:rPr>
              <a:t>:</a:t>
            </a:r>
            <a:endParaRPr lang="ru-RU" sz="2100">
              <a:latin typeface="Sylfaen" panose="010A05020503060303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6099A8-FC36-460A-8E80-5A73B785674D}"/>
              </a:ext>
            </a:extLst>
          </p:cNvPr>
          <p:cNvSpPr/>
          <p:nvPr/>
        </p:nvSpPr>
        <p:spPr>
          <a:xfrm>
            <a:off x="3720032" y="6119687"/>
            <a:ext cx="5155579" cy="4154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10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a</a:t>
            </a:r>
            <a:r>
              <a:rPr lang="hy-AM" sz="210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-ի առաջին աստիճանը հավասար է </a:t>
            </a:r>
            <a:r>
              <a:rPr lang="en-US" sz="210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a</a:t>
            </a:r>
            <a:r>
              <a:rPr lang="hy-AM" sz="210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anose="010A0502050306030303" pitchFamily="18" charset="0"/>
              </a:rPr>
              <a:t>-ի:</a:t>
            </a:r>
            <a:endParaRPr lang="en-US" sz="2100" b="0" cap="none" spc="0">
              <a:ln w="0"/>
              <a:solidFill>
                <a:srgbClr val="66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872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4" grpId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4E3BB0-32F8-4EF9-B8FF-0594B2EB5A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7" b="10909"/>
          <a:stretch/>
        </p:blipFill>
        <p:spPr>
          <a:xfrm>
            <a:off x="0" y="0"/>
            <a:ext cx="3071327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BBDC4B3-9BE5-4EB1-A7C7-4EB55D8E0E98}"/>
              </a:ext>
            </a:extLst>
          </p:cNvPr>
          <p:cNvSpPr/>
          <p:nvPr/>
        </p:nvSpPr>
        <p:spPr>
          <a:xfrm>
            <a:off x="3200641" y="1863287"/>
            <a:ext cx="44310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hy-AM" sz="2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Ի՞նչն են անվանում բազմանդամ:</a:t>
            </a:r>
            <a:endParaRPr lang="en-US" sz="20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29261F-6CD9-408F-9207-9882D7067F63}"/>
              </a:ext>
            </a:extLst>
          </p:cNvPr>
          <p:cNvSpPr/>
          <p:nvPr/>
        </p:nvSpPr>
        <p:spPr>
          <a:xfrm>
            <a:off x="3863307" y="2276603"/>
            <a:ext cx="63450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20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Միանդամների գումարն անվանում են բազմանդամ:</a:t>
            </a:r>
            <a:endParaRPr lang="en-US" sz="2000" b="0" cap="none" spc="0">
              <a:ln w="0"/>
              <a:solidFill>
                <a:srgbClr val="66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B98145-87DF-4BCC-A20D-9103D3A010F5}"/>
              </a:ext>
            </a:extLst>
          </p:cNvPr>
          <p:cNvSpPr/>
          <p:nvPr/>
        </p:nvSpPr>
        <p:spPr>
          <a:xfrm>
            <a:off x="3200641" y="2941746"/>
            <a:ext cx="682109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hy-AM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Կարելի՞ է արդյոք միանդամը համարել բազմանդամ: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024351-C17C-4966-8F68-D8E2FAA1E142}"/>
              </a:ext>
            </a:extLst>
          </p:cNvPr>
          <p:cNvSpPr/>
          <p:nvPr/>
        </p:nvSpPr>
        <p:spPr>
          <a:xfrm>
            <a:off x="3828041" y="3406834"/>
            <a:ext cx="521008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20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Միանդամը ևս համարում են բազմանդամ:</a:t>
            </a:r>
            <a:endParaRPr lang="en-US" sz="2000" b="0" cap="none" spc="0">
              <a:ln w="0"/>
              <a:solidFill>
                <a:srgbClr val="66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A1DE66-079A-486E-8C8C-A90325023D21}"/>
              </a:ext>
            </a:extLst>
          </p:cNvPr>
          <p:cNvSpPr/>
          <p:nvPr/>
        </p:nvSpPr>
        <p:spPr>
          <a:xfrm>
            <a:off x="3200641" y="4023885"/>
            <a:ext cx="843211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hy-AM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Արդյո՞ք ցանկացած բազմանդամ կարելի է բերել կատարյալ տեսքի:</a:t>
            </a:r>
            <a:endParaRPr lang="en-US" sz="20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51094A-B467-4B38-9464-1CEF99726237}"/>
              </a:ext>
            </a:extLst>
          </p:cNvPr>
          <p:cNvSpPr/>
          <p:nvPr/>
        </p:nvSpPr>
        <p:spPr>
          <a:xfrm>
            <a:off x="3832223" y="4505859"/>
            <a:ext cx="716894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20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Ցանկացած բազմանդամ կարելի է բերել կատարյալ տեսքի:</a:t>
            </a:r>
            <a:endParaRPr lang="en-US" sz="2000" b="0" cap="none" spc="0">
              <a:ln w="0"/>
              <a:solidFill>
                <a:srgbClr val="66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DA600C9-ECEA-42E1-954D-CCBA1F6E0572}"/>
                  </a:ext>
                </a:extLst>
              </p:cNvPr>
              <p:cNvSpPr/>
              <p:nvPr/>
            </p:nvSpPr>
            <p:spPr>
              <a:xfrm>
                <a:off x="3235907" y="5187888"/>
                <a:ext cx="4939173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342900" indent="-342900" algn="ctr">
                  <a:buClr>
                    <a:srgbClr val="660066"/>
                  </a:buClr>
                  <a:buFont typeface="Wingdings" panose="05000000000000000000" pitchFamily="2" charset="2"/>
                  <a:buChar char="q"/>
                </a:pPr>
                <a:r>
                  <a:rPr lang="hy-AM" sz="2000" b="0" cap="none" spc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Ինչպե՞ս են անվանում այս բանաձևը:</a:t>
                </a:r>
                <a:br>
                  <a:rPr lang="hy-AM" sz="2000" b="0" cap="none" spc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hy-AM" sz="20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sz="20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0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0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0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0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DA600C9-ECEA-42E1-954D-CCBA1F6E05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907" y="5187888"/>
                <a:ext cx="4939173" cy="707886"/>
              </a:xfrm>
              <a:prstGeom prst="rect">
                <a:avLst/>
              </a:prstGeom>
              <a:blipFill>
                <a:blip r:embed="rId3"/>
                <a:stretch>
                  <a:fillRect l="-988" t="-5172" r="-1358" b="-11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DDBC11F3-EA89-40E5-B69B-7BFF9811C239}"/>
              </a:ext>
            </a:extLst>
          </p:cNvPr>
          <p:cNvSpPr/>
          <p:nvPr/>
        </p:nvSpPr>
        <p:spPr>
          <a:xfrm>
            <a:off x="3570132" y="5977638"/>
            <a:ext cx="769313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20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Այս բանաձևը անվանում են կրճատ բազմապատկման բանաձև</a:t>
            </a:r>
            <a:endParaRPr lang="en-US" sz="2000" b="0" cap="none" spc="0">
              <a:ln w="0"/>
              <a:solidFill>
                <a:srgbClr val="66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1DF2BF-43A6-4857-B93D-B34119E58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326" y="384720"/>
            <a:ext cx="9120673" cy="81560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y-AM" altLang="ru-RU" sz="5000" b="1" i="0" u="none" strike="noStrike" cap="none" normalizeH="0" baseline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Խթանման փուլ</a:t>
            </a:r>
            <a:r>
              <a:rPr kumimoji="0" lang="ru-RU" altLang="ru-RU" sz="5000" b="0" i="0" u="none" strike="noStrike" cap="none" normalizeH="0" baseline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/>
                <a:latin typeface="Sylfaen" panose="010A050205030603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1061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4E3BB0-32F8-4EF9-B8FF-0594B2EB5A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7" b="10909"/>
          <a:stretch/>
        </p:blipFill>
        <p:spPr>
          <a:xfrm>
            <a:off x="9120673" y="0"/>
            <a:ext cx="3071327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B72DDC-49EF-4F91-9BA8-EF07079890B8}"/>
              </a:ext>
            </a:extLst>
          </p:cNvPr>
          <p:cNvSpPr/>
          <p:nvPr/>
        </p:nvSpPr>
        <p:spPr>
          <a:xfrm>
            <a:off x="0" y="2753975"/>
            <a:ext cx="91206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y-AM" sz="5400" b="0" cap="none" spc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Արդյունքների ամփոփում</a:t>
            </a:r>
            <a:endParaRPr lang="en-US" sz="5400" b="0" cap="none" spc="0">
              <a:ln w="0"/>
              <a:solidFill>
                <a:srgbClr val="66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ardyunq~1">
            <a:hlinkClick r:id="" action="ppaction://media"/>
            <a:extLst>
              <a:ext uri="{FF2B5EF4-FFF2-40B4-BE49-F238E27FC236}">
                <a16:creationId xmlns:a16="http://schemas.microsoft.com/office/drawing/2014/main" id="{FD39B90E-674B-45A3-8179-CDB017E2D8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38857" y="5591627"/>
            <a:ext cx="449943" cy="44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95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4E3BB0-32F8-4EF9-B8FF-0594B2EB5A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7" b="10909"/>
          <a:stretch/>
        </p:blipFill>
        <p:spPr>
          <a:xfrm>
            <a:off x="0" y="0"/>
            <a:ext cx="307132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1A4BD5C-48A9-437A-AF1A-1E0589F38380}"/>
              </a:ext>
            </a:extLst>
          </p:cNvPr>
          <p:cNvSpPr/>
          <p:nvPr/>
        </p:nvSpPr>
        <p:spPr>
          <a:xfrm>
            <a:off x="3302000" y="210235"/>
            <a:ext cx="87757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Մի քանի փոփոխականներով արտահայտությունների արժեքի հաշվում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BCAD4A-84A7-4A9D-B9AA-4E4C6D841C0F}"/>
              </a:ext>
            </a:extLst>
          </p:cNvPr>
          <p:cNvSpPr/>
          <p:nvPr/>
        </p:nvSpPr>
        <p:spPr>
          <a:xfrm>
            <a:off x="3175000" y="1532441"/>
            <a:ext cx="8902700" cy="3847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hy-AM" sz="1900" b="0" cap="none" spc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Հաշվի՛ր </a:t>
            </a:r>
            <a:r>
              <a:rPr lang="hy-AM" sz="1900" b="0" cap="none" spc="0">
                <a:ln w="0"/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3+11</a:t>
            </a:r>
            <a:r>
              <a:rPr lang="en-US" sz="1900" b="0" cap="none" spc="0">
                <a:ln w="0"/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t-9u           </a:t>
            </a:r>
            <a:r>
              <a:rPr lang="hy-AM" sz="1900" b="0" cap="none" spc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արտահայտության արժեքը,</a:t>
            </a:r>
            <a:r>
              <a:rPr lang="en-US" sz="1900" b="0" cap="none" spc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hy-AM" sz="1900" b="0" cap="none" spc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երբ </a:t>
            </a:r>
            <a:r>
              <a:rPr lang="en-US" sz="1900" b="0" cap="none" spc="0">
                <a:ln w="0"/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t=9</a:t>
            </a:r>
            <a:r>
              <a:rPr lang="en-US" sz="1900" b="0" cap="none" spc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hy-AM" sz="1900" b="0" cap="none" spc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և</a:t>
            </a:r>
            <a:r>
              <a:rPr lang="en-US" sz="1900" b="0" cap="none" spc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r>
              <a:rPr lang="en-US" sz="1900" b="0" cap="none" spc="0">
                <a:ln w="0"/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u=11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9E89AF0-D80B-4A3F-93CA-ADB50ACB0513}"/>
                  </a:ext>
                </a:extLst>
              </p:cNvPr>
              <p:cNvSpPr/>
              <p:nvPr/>
            </p:nvSpPr>
            <p:spPr>
              <a:xfrm>
                <a:off x="2652360" y="2085651"/>
                <a:ext cx="964318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342900" indent="-342900" algn="ctr">
                  <a:buClr>
                    <a:srgbClr val="660066"/>
                  </a:buClr>
                  <a:buFont typeface="Wingdings" panose="05000000000000000000" pitchFamily="2" charset="2"/>
                  <a:buChar char="q"/>
                </a:pPr>
                <a:r>
                  <a:rPr lang="hy-AM" sz="2000">
                    <a:ln w="0"/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lfaen" panose="010A0502050306030303" pitchFamily="18" charset="0"/>
                  </a:rPr>
                  <a:t>Հաշվի՛ր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y-AM" sz="2000" i="1" smtClean="0">
                            <a:ln w="0"/>
                            <a:solidFill>
                              <a:srgbClr val="66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n w="0"/>
                            <a:solidFill>
                              <a:srgbClr val="66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b="0" i="1" smtClean="0">
                            <a:ln w="0"/>
                            <a:solidFill>
                              <a:srgbClr val="66006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b="0" cap="none" spc="0">
                    <a:ln w="0"/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lfaen" panose="010A0502050306030303" pitchFamily="18" charset="0"/>
                  </a:rPr>
                  <a:t>+11g-4h            </a:t>
                </a:r>
                <a:r>
                  <a:rPr lang="hy-AM" sz="2000" b="0" cap="none" spc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lfaen" panose="010A0502050306030303" pitchFamily="18" charset="0"/>
                  </a:rPr>
                  <a:t>արտահայտության արժեքը,</a:t>
                </a:r>
                <a:r>
                  <a:rPr lang="en-US" sz="2000" b="0" cap="none" spc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lfaen" panose="010A0502050306030303" pitchFamily="18" charset="0"/>
                  </a:rPr>
                  <a:t> </a:t>
                </a:r>
                <a:r>
                  <a:rPr lang="hy-AM" sz="2000" b="0" cap="none" spc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lfaen" panose="010A0502050306030303" pitchFamily="18" charset="0"/>
                  </a:rPr>
                  <a:t>երբ </a:t>
                </a:r>
                <a:r>
                  <a:rPr lang="en-US" sz="2000" b="0" cap="none" spc="0">
                    <a:ln w="0"/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lfaen" panose="010A0502050306030303" pitchFamily="18" charset="0"/>
                  </a:rPr>
                  <a:t>f=3, g=2, h=7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9E89AF0-D80B-4A3F-93CA-ADB50ACB05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360" y="2085651"/>
                <a:ext cx="9643180" cy="400110"/>
              </a:xfrm>
              <a:prstGeom prst="rect">
                <a:avLst/>
              </a:prstGeom>
              <a:blipFill>
                <a:blip r:embed="rId3"/>
                <a:stretch>
                  <a:fillRect t="-7576" b="-348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B5B4EBBB-9187-4382-9281-24AC6EA5581B}"/>
              </a:ext>
            </a:extLst>
          </p:cNvPr>
          <p:cNvSpPr/>
          <p:nvPr/>
        </p:nvSpPr>
        <p:spPr>
          <a:xfrm>
            <a:off x="5756804" y="2074764"/>
            <a:ext cx="678392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b="0" cap="none" spc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= 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EB7798-36D1-4B44-A929-AEE861C4B8DC}"/>
              </a:ext>
            </a:extLst>
          </p:cNvPr>
          <p:cNvSpPr/>
          <p:nvPr/>
        </p:nvSpPr>
        <p:spPr>
          <a:xfrm>
            <a:off x="5489084" y="1498948"/>
            <a:ext cx="760462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b="0" cap="none" spc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= 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B50998-A12C-4724-BCE1-7FCC26B0EB83}"/>
              </a:ext>
            </a:extLst>
          </p:cNvPr>
          <p:cNvSpPr/>
          <p:nvPr/>
        </p:nvSpPr>
        <p:spPr>
          <a:xfrm>
            <a:off x="3157815" y="2616290"/>
            <a:ext cx="770275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hy-AM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Պատասխանը ներկայացրո՛ւ ստանդարտ տեսքի միանդամով։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E5FB951-9E21-4F48-B938-9090F84D49E8}"/>
                  </a:ext>
                </a:extLst>
              </p:cNvPr>
              <p:cNvSpPr/>
              <p:nvPr/>
            </p:nvSpPr>
            <p:spPr>
              <a:xfrm>
                <a:off x="4977035" y="3103427"/>
                <a:ext cx="1061765" cy="43088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200" b="0" cap="none" spc="0">
                    <a:ln w="0"/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lfaen" panose="010A0502050306030303" pitchFamily="18" charset="0"/>
                  </a:rPr>
                  <a:t>= 27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cap="none" spc="0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cap="none" spc="0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200" b="0" i="1" cap="none" spc="0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endParaRPr lang="en-US" sz="2200" b="0" cap="none" spc="0">
                  <a:ln w="0"/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E5FB951-9E21-4F48-B938-9090F84D49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035" y="3103427"/>
                <a:ext cx="1061765" cy="430887"/>
              </a:xfrm>
              <a:prstGeom prst="rect">
                <a:avLst/>
              </a:prstGeom>
              <a:blipFill>
                <a:blip r:embed="rId4"/>
                <a:stretch>
                  <a:fillRect l="-7429" t="-8451" b="-35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548ED8E-A479-4CEB-8762-90A0D92FFE04}"/>
                  </a:ext>
                </a:extLst>
              </p:cNvPr>
              <p:cNvSpPr/>
              <p:nvPr/>
            </p:nvSpPr>
            <p:spPr>
              <a:xfrm>
                <a:off x="3614008" y="3148569"/>
                <a:ext cx="13175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buClr>
                    <a:srgbClr val="660066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(9</m:t>
                          </m:r>
                          <m:r>
                            <m:rPr>
                              <m:sty m:val="p"/>
                            </m:rPr>
                            <a:rPr lang="en-US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p>
                          <m:r>
                            <a:rPr lang="en-US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i="1">
                              <a:ln w="0"/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n w="0"/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n w="0"/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n w="0"/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p>
                              <m:r>
                                <a:rPr lang="en-US">
                                  <a:ln w="0"/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548ED8E-A479-4CEB-8762-90A0D92FFE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008" y="3148569"/>
                <a:ext cx="1317540" cy="369332"/>
              </a:xfrm>
              <a:prstGeom prst="rect">
                <a:avLst/>
              </a:prstGeom>
              <a:blipFill>
                <a:blip r:embed="rId5"/>
                <a:stretch>
                  <a:fillRect l="-926" b="-196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45BC1A-6C98-4A32-91EA-2E1FE8736EF3}"/>
                  </a:ext>
                </a:extLst>
              </p:cNvPr>
              <p:cNvSpPr txBox="1"/>
              <p:nvPr/>
            </p:nvSpPr>
            <p:spPr>
              <a:xfrm>
                <a:off x="3698984" y="3650474"/>
                <a:ext cx="13626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(8</m:t>
                          </m:r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)(−</m:t>
                      </m:r>
                      <m:sSup>
                        <m:sSupPr>
                          <m:ctrlPr>
                            <a:rPr lang="ru-RU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45BC1A-6C98-4A32-91EA-2E1FE8736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984" y="3650474"/>
                <a:ext cx="1362617" cy="276999"/>
              </a:xfrm>
              <a:prstGeom prst="rect">
                <a:avLst/>
              </a:prstGeom>
              <a:blipFill>
                <a:blip r:embed="rId6"/>
                <a:stretch>
                  <a:fillRect l="-6278" t="-6667" r="-8072" b="-44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9B07B4F-150A-41D3-85B2-E2660F1804AC}"/>
                  </a:ext>
                </a:extLst>
              </p:cNvPr>
              <p:cNvSpPr/>
              <p:nvPr/>
            </p:nvSpPr>
            <p:spPr>
              <a:xfrm>
                <a:off x="5101871" y="3547383"/>
                <a:ext cx="1159164" cy="43088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200" b="0" cap="none" spc="0">
                    <a:ln w="0"/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lfaen" panose="010A0502050306030303" pitchFamily="18" charset="0"/>
                  </a:rPr>
                  <a:t>= - 64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cap="none" spc="0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cap="none" spc="0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200" b="0" i="1" cap="none" spc="0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sz="2200" b="0" cap="none" spc="0">
                  <a:ln w="0"/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9B07B4F-150A-41D3-85B2-E2660F1804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871" y="3547383"/>
                <a:ext cx="1159164" cy="430887"/>
              </a:xfrm>
              <a:prstGeom prst="rect">
                <a:avLst/>
              </a:prstGeom>
              <a:blipFill>
                <a:blip r:embed="rId7"/>
                <a:stretch>
                  <a:fillRect l="-6842" t="-9859" b="-35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6D78673-26A5-48F3-9F47-BDCB84299657}"/>
                  </a:ext>
                </a:extLst>
              </p:cNvPr>
              <p:cNvSpPr txBox="1"/>
              <p:nvPr/>
            </p:nvSpPr>
            <p:spPr>
              <a:xfrm>
                <a:off x="3698984" y="4114380"/>
                <a:ext cx="14956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(−4</m:t>
                          </m:r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)(</m:t>
                      </m:r>
                      <m:sSup>
                        <m:sSupPr>
                          <m:ctrlPr>
                            <a:rPr lang="ru-RU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6D78673-26A5-48F3-9F47-BDCB84299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984" y="4114380"/>
                <a:ext cx="1495602" cy="276999"/>
              </a:xfrm>
              <a:prstGeom prst="rect">
                <a:avLst/>
              </a:prstGeom>
              <a:blipFill>
                <a:blip r:embed="rId8"/>
                <a:stretch>
                  <a:fillRect l="-5714" t="-6667" r="-7347" b="-44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7094D98-A0D7-4A68-8FE7-C177E66A5EA3}"/>
                  </a:ext>
                </a:extLst>
              </p:cNvPr>
              <p:cNvSpPr/>
              <p:nvPr/>
            </p:nvSpPr>
            <p:spPr>
              <a:xfrm>
                <a:off x="5282743" y="4003584"/>
                <a:ext cx="966803" cy="43088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200" b="0" cap="none" spc="0">
                    <a:ln w="0"/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lfaen" panose="010A0502050306030303" pitchFamily="18" charset="0"/>
                  </a:rPr>
                  <a:t>= 2</a:t>
                </a:r>
                <a14:m>
                  <m:oMath xmlns:m="http://schemas.openxmlformats.org/officeDocument/2006/math">
                    <m:r>
                      <a:rPr lang="en-US" sz="2200" b="0" i="0" cap="none" spc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0</m:t>
                    </m:r>
                    <m:sSup>
                      <m:sSupPr>
                        <m:ctrlPr>
                          <a:rPr lang="en-US" sz="2200" b="0" i="1" cap="none" spc="0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cap="none" spc="0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200" b="0" i="1" cap="none" spc="0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sz="2200" b="0" cap="none" spc="0">
                  <a:ln w="0"/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7094D98-A0D7-4A68-8FE7-C177E66A5E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743" y="4003584"/>
                <a:ext cx="966803" cy="430887"/>
              </a:xfrm>
              <a:prstGeom prst="rect">
                <a:avLst/>
              </a:prstGeom>
              <a:blipFill>
                <a:blip r:embed="rId9"/>
                <a:stretch>
                  <a:fillRect l="-8861" t="-10000" b="-3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8CB7A55-5E14-41FB-9D9E-D10FDF3118BC}"/>
                  </a:ext>
                </a:extLst>
              </p:cNvPr>
              <p:cNvSpPr txBox="1"/>
              <p:nvPr/>
            </p:nvSpPr>
            <p:spPr>
              <a:xfrm>
                <a:off x="3737053" y="4520302"/>
                <a:ext cx="13540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(−4</m:t>
                          </m:r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)(</m:t>
                      </m:r>
                      <m:sSup>
                        <m:sSupPr>
                          <m:ctrlPr>
                            <a:rPr lang="ru-RU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8CB7A55-5E14-41FB-9D9E-D10FDF311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053" y="4520302"/>
                <a:ext cx="1354025" cy="276999"/>
              </a:xfrm>
              <a:prstGeom prst="rect">
                <a:avLst/>
              </a:prstGeom>
              <a:blipFill>
                <a:blip r:embed="rId10"/>
                <a:stretch>
                  <a:fillRect l="-6306" t="-6667" r="-8108" b="-44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4D837F2-6EC7-481A-A7BE-F0CDCC762144}"/>
                  </a:ext>
                </a:extLst>
              </p:cNvPr>
              <p:cNvSpPr/>
              <p:nvPr/>
            </p:nvSpPr>
            <p:spPr>
              <a:xfrm>
                <a:off x="5210332" y="4426997"/>
                <a:ext cx="1207254" cy="43473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200" b="0" cap="none" spc="0">
                    <a:ln w="0"/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lfaen" panose="010A0502050306030303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cap="none" spc="0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cap="none" spc="0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−28</m:t>
                        </m:r>
                        <m:r>
                          <a:rPr lang="en-US" sz="2200" b="0" i="1" cap="none" spc="0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cap="none" spc="0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2200" b="0" cap="none" spc="0">
                  <a:ln w="0"/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4D837F2-6EC7-481A-A7BE-F0CDCC7621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332" y="4426997"/>
                <a:ext cx="1207254" cy="434734"/>
              </a:xfrm>
              <a:prstGeom prst="rect">
                <a:avLst/>
              </a:prstGeom>
              <a:blipFill>
                <a:blip r:embed="rId11"/>
                <a:stretch>
                  <a:fillRect l="-7071" t="-8333" b="-347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AB49B35-0C95-41AF-AC00-907FDF8AAFBA}"/>
                  </a:ext>
                </a:extLst>
              </p:cNvPr>
              <p:cNvSpPr txBox="1"/>
              <p:nvPr/>
            </p:nvSpPr>
            <p:spPr>
              <a:xfrm>
                <a:off x="3737053" y="4898593"/>
                <a:ext cx="9884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+7)</m:t>
                          </m:r>
                        </m:e>
                        <m:sup>
                          <m:r>
                            <a:rPr lang="en-US" sz="20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AB49B35-0C95-41AF-AC00-907FDF8AA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053" y="4898593"/>
                <a:ext cx="988412" cy="307777"/>
              </a:xfrm>
              <a:prstGeom prst="rect">
                <a:avLst/>
              </a:prstGeom>
              <a:blipFill>
                <a:blip r:embed="rId12"/>
                <a:stretch>
                  <a:fillRect l="-9259" t="-6000" r="-4938" b="-4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4DA0C90-FCF0-4F00-AA68-54E30529A4C6}"/>
                  </a:ext>
                </a:extLst>
              </p:cNvPr>
              <p:cNvSpPr/>
              <p:nvPr/>
            </p:nvSpPr>
            <p:spPr>
              <a:xfrm>
                <a:off x="4796969" y="4846516"/>
                <a:ext cx="2144691" cy="43088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200" b="0" cap="none" spc="0">
                    <a:ln w="0"/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lfaen" panose="010A0502050306030303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cap="none" spc="0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cap="none" spc="0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cap="none" spc="0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cap="none" spc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+14</m:t>
                    </m:r>
                    <m:r>
                      <a:rPr lang="en-US" sz="2200" b="0" i="1" cap="none" spc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cap="none" spc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+49</m:t>
                    </m:r>
                  </m:oMath>
                </a14:m>
                <a:endParaRPr lang="en-US" sz="2200" b="0" cap="none" spc="0">
                  <a:ln w="0"/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4DA0C90-FCF0-4F00-AA68-54E30529A4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969" y="4846516"/>
                <a:ext cx="2144691" cy="430887"/>
              </a:xfrm>
              <a:prstGeom prst="rect">
                <a:avLst/>
              </a:prstGeom>
              <a:blipFill>
                <a:blip r:embed="rId13"/>
                <a:stretch>
                  <a:fillRect l="-3409" t="-9859" r="-1136" b="-35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148C236C-222B-47DD-89F8-095FCE917003}"/>
              </a:ext>
            </a:extLst>
          </p:cNvPr>
          <p:cNvSpPr/>
          <p:nvPr/>
        </p:nvSpPr>
        <p:spPr>
          <a:xfrm>
            <a:off x="3698984" y="5304179"/>
            <a:ext cx="12811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i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(</a:t>
            </a:r>
            <a:r>
              <a:rPr lang="en-US" sz="2000" b="0" i="1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x</a:t>
            </a:r>
            <a:r>
              <a:rPr lang="en-US" sz="2000" b="0" i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−5)(</a:t>
            </a:r>
            <a:r>
              <a:rPr lang="en-US" sz="2000" b="0" i="1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x</a:t>
            </a:r>
            <a:r>
              <a:rPr lang="en-US" sz="2000" b="0" i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+5)</a:t>
            </a: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8432639-AF53-4F67-9432-A7064D7FC7B2}"/>
                  </a:ext>
                </a:extLst>
              </p:cNvPr>
              <p:cNvSpPr/>
              <p:nvPr/>
            </p:nvSpPr>
            <p:spPr>
              <a:xfrm>
                <a:off x="5011910" y="5262906"/>
                <a:ext cx="1339086" cy="43088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200" b="0" cap="none" spc="0">
                    <a:ln w="0"/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lfaen" panose="010A0502050306030303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cap="none" spc="0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cap="none" spc="0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cap="none" spc="0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cap="none" spc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−25</m:t>
                    </m:r>
                  </m:oMath>
                </a14:m>
                <a:endParaRPr lang="en-US" sz="2200" b="0" cap="none" spc="0">
                  <a:ln w="0"/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8432639-AF53-4F67-9432-A7064D7FC7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910" y="5262906"/>
                <a:ext cx="1339086" cy="430887"/>
              </a:xfrm>
              <a:prstGeom prst="rect">
                <a:avLst/>
              </a:prstGeom>
              <a:blipFill>
                <a:blip r:embed="rId14"/>
                <a:stretch>
                  <a:fillRect l="-5909" t="-8451" r="-1818" b="-366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FFE99966-84D2-4030-9144-3D4FB5E0E009}"/>
              </a:ext>
            </a:extLst>
          </p:cNvPr>
          <p:cNvSpPr/>
          <p:nvPr/>
        </p:nvSpPr>
        <p:spPr>
          <a:xfrm>
            <a:off x="3737053" y="5760169"/>
            <a:ext cx="12811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i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(</a:t>
            </a:r>
            <a:r>
              <a:rPr lang="en-US" sz="2000" b="0" i="1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x</a:t>
            </a:r>
            <a:r>
              <a:rPr lang="en-US" sz="2000" b="0" i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+1)(</a:t>
            </a:r>
            <a:r>
              <a:rPr lang="en-US" sz="2000" b="0" i="1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x</a:t>
            </a:r>
            <a:r>
              <a:rPr lang="en-US" sz="2000" b="0" i="0">
                <a:solidFill>
                  <a:srgbClr val="444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+1)</a:t>
            </a: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0FB1F6A-8CAE-40BA-B3F5-B0AB6E88CA64}"/>
                  </a:ext>
                </a:extLst>
              </p:cNvPr>
              <p:cNvSpPr/>
              <p:nvPr/>
            </p:nvSpPr>
            <p:spPr>
              <a:xfrm>
                <a:off x="5040391" y="5746416"/>
                <a:ext cx="1394805" cy="43088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200" b="0" cap="none" spc="0">
                    <a:ln w="0"/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lfaen" panose="010A0502050306030303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cap="none" spc="0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cap="none" spc="0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cap="none" spc="0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b="0" cap="none" spc="0">
                    <a:ln w="0"/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lfaen" panose="010A0502050306030303" pitchFamily="18" charset="0"/>
                  </a:rPr>
                  <a:t>+2x+1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0FB1F6A-8CAE-40BA-B3F5-B0AB6E88CA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391" y="5746416"/>
                <a:ext cx="1394805" cy="430887"/>
              </a:xfrm>
              <a:prstGeom prst="rect">
                <a:avLst/>
              </a:prstGeom>
              <a:blipFill>
                <a:blip r:embed="rId15"/>
                <a:stretch>
                  <a:fillRect l="-5677" t="-10000" r="-6987" b="-3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404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4E3BB0-32F8-4EF9-B8FF-0594B2EB5A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7" b="10909"/>
          <a:stretch/>
        </p:blipFill>
        <p:spPr>
          <a:xfrm>
            <a:off x="0" y="0"/>
            <a:ext cx="307132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C7F017-BFF2-4079-A61D-4D93CADDD59A}"/>
              </a:ext>
            </a:extLst>
          </p:cNvPr>
          <p:cNvSpPr/>
          <p:nvPr/>
        </p:nvSpPr>
        <p:spPr>
          <a:xfrm>
            <a:off x="3376137" y="1164292"/>
            <a:ext cx="7320891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ctr">
              <a:buClr>
                <a:srgbClr val="660066"/>
              </a:buClr>
              <a:buFont typeface="Wingdings" panose="05000000000000000000" pitchFamily="2" charset="2"/>
              <a:buChar char="q"/>
            </a:pPr>
            <a:r>
              <a:rPr lang="hy-AM" sz="25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Ինչպիսի՞ եղանակներ կարելի է կիրառել բազմանդամը արտադրիչների վերլուծելիս: </a:t>
            </a:r>
            <a:endParaRPr lang="en-US" sz="2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84AC75-F165-4F3A-837A-91634B1391FE}"/>
              </a:ext>
            </a:extLst>
          </p:cNvPr>
          <p:cNvSpPr/>
          <p:nvPr/>
        </p:nvSpPr>
        <p:spPr>
          <a:xfrm>
            <a:off x="3666413" y="2339875"/>
            <a:ext cx="781496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y-AM" sz="2000" b="0" cap="none" spc="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Ընդհանուր արտադրիչը փակագծից դուրս բերման եղանակ:</a:t>
            </a:r>
          </a:p>
          <a:p>
            <a:pPr marL="457200" indent="-457200">
              <a:buFont typeface="+mj-lt"/>
              <a:buAutoNum type="arabicPeriod"/>
            </a:pPr>
            <a:r>
              <a:rPr lang="hy-AM" sz="200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Կրճատ բազմապատկման բանաձևերի կիրառում:</a:t>
            </a:r>
          </a:p>
          <a:p>
            <a:pPr marL="457200" indent="-457200">
              <a:buFont typeface="+mj-lt"/>
              <a:buAutoNum type="arabicPeriod"/>
            </a:pPr>
            <a:r>
              <a:rPr lang="hy-AM" sz="2000" b="0" cap="none" spc="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Լրիվ քառակուսու առանձնացում:</a:t>
            </a:r>
          </a:p>
          <a:p>
            <a:pPr marL="457200" indent="-457200">
              <a:buFont typeface="+mj-lt"/>
              <a:buAutoNum type="arabicPeriod"/>
            </a:pPr>
            <a:r>
              <a:rPr lang="hy-AM" sz="2000" b="0" cap="none" spc="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Խմբավորման եղանակ:</a:t>
            </a:r>
          </a:p>
          <a:p>
            <a:pPr marL="457200" indent="-457200">
              <a:buFont typeface="+mj-lt"/>
              <a:buAutoNum type="arabicPeriod"/>
            </a:pPr>
            <a:r>
              <a:rPr lang="hy-AM" sz="2000" dirty="0">
                <a:ln w="0"/>
                <a:solidFill>
                  <a:srgbClr val="66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Արտադրիչների վերլուծման կոմբինացված եղանակներ:</a:t>
            </a:r>
            <a:endParaRPr lang="en-US" sz="2000" b="0" cap="none" spc="0" dirty="0">
              <a:ln w="0"/>
              <a:solidFill>
                <a:srgbClr val="66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6594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1154</Words>
  <Application>Microsoft Office PowerPoint</Application>
  <PresentationFormat>Widescreen</PresentationFormat>
  <Paragraphs>238</Paragraphs>
  <Slides>25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Sylfaen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Արեգ  Մելքոնյան</dc:creator>
  <cp:lastModifiedBy>Vaio</cp:lastModifiedBy>
  <cp:revision>108</cp:revision>
  <dcterms:created xsi:type="dcterms:W3CDTF">2021-03-22T11:03:57Z</dcterms:created>
  <dcterms:modified xsi:type="dcterms:W3CDTF">2023-08-13T13:50:05Z</dcterms:modified>
</cp:coreProperties>
</file>