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1" r:id="rId4"/>
    <p:sldId id="262" r:id="rId5"/>
    <p:sldId id="263" r:id="rId6"/>
    <p:sldId id="264" r:id="rId7"/>
    <p:sldId id="265" r:id="rId8"/>
    <p:sldId id="273" r:id="rId9"/>
    <p:sldId id="272" r:id="rId10"/>
    <p:sldId id="279" r:id="rId11"/>
    <p:sldId id="280" r:id="rId12"/>
    <p:sldId id="276" r:id="rId13"/>
    <p:sldId id="266" r:id="rId14"/>
    <p:sldId id="268" r:id="rId15"/>
    <p:sldId id="270" r:id="rId16"/>
    <p:sldId id="278" r:id="rId17"/>
    <p:sldId id="277" r:id="rId18"/>
    <p:sldId id="271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11D3EB"/>
    <a:srgbClr val="788BB1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38" autoAdjust="0"/>
    <p:restoredTop sz="94660"/>
  </p:normalViewPr>
  <p:slideViewPr>
    <p:cSldViewPr snapToGrid="0">
      <p:cViewPr varScale="1">
        <p:scale>
          <a:sx n="74" d="100"/>
          <a:sy n="74" d="100"/>
        </p:scale>
        <p:origin x="60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4DE01-297D-42C8-A5E2-359803788E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DB483C-9BFA-4C9C-A8E1-49C659E78D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73CEA0-0A4A-42F2-A0E5-434A692F1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8D3F-EC63-44EA-96C8-EE07B2EBC2BE}" type="datetimeFigureOut">
              <a:rPr lang="ru-RU" smtClean="0"/>
              <a:t>13.08.2023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E338AF-84DF-4AA6-8F3C-476A1CB46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322123-381E-4397-9601-6F3BE1048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92E50-BFE1-4413-BBAA-D7794F64E7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559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8A148-AF0A-4A1E-99BF-0FA093B98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8E9026-C520-4249-B976-A16A78EEFF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5C3E3A-9964-4B5B-B717-78EAF7947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8D3F-EC63-44EA-96C8-EE07B2EBC2BE}" type="datetimeFigureOut">
              <a:rPr lang="ru-RU" smtClean="0"/>
              <a:t>13.08.2023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CB2A81-1FC4-4CA8-A84F-E5D764BE8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A975D6-2D82-4525-8EF1-8FFE54028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92E50-BFE1-4413-BBAA-D7794F64E7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476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7D5D63-360F-4F28-B598-2CCA0A61A2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E5BEC6-A9A1-4FB2-8FE4-5927634981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5827B9-6A3E-40EC-A24A-17160F182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8D3F-EC63-44EA-96C8-EE07B2EBC2BE}" type="datetimeFigureOut">
              <a:rPr lang="ru-RU" smtClean="0"/>
              <a:t>13.08.2023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F896CD-7982-4891-9F92-92C74003C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CEA21D-F6C1-4081-A436-F775C0F30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92E50-BFE1-4413-BBAA-D7794F64E7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563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AD697-DFB1-4011-8704-81218C14C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0A7A0-DA98-4501-B5A8-815B3780BA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F68AFD-6CCF-408C-8601-B9EA21942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8D3F-EC63-44EA-96C8-EE07B2EBC2BE}" type="datetimeFigureOut">
              <a:rPr lang="ru-RU" smtClean="0"/>
              <a:t>13.08.2023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04044-BEC0-4969-B4CE-AAAA2DEE8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57A027-8E2F-4996-B783-50AE07FEA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92E50-BFE1-4413-BBAA-D7794F64E7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405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336B0-9EAC-440F-B93A-EF1F2F66C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01085F-4038-4285-8E15-D7175CF842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453911-F19F-45B6-8795-A6B1E4870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8D3F-EC63-44EA-96C8-EE07B2EBC2BE}" type="datetimeFigureOut">
              <a:rPr lang="ru-RU" smtClean="0"/>
              <a:t>13.08.2023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186DD4-1F7D-4072-B669-CE637D96F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BC0198-9F2E-4440-B6F5-20D9E4B3C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92E50-BFE1-4413-BBAA-D7794F64E7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250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CBB23-2D3C-4187-8206-CC7D6F217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68117-E27D-4CE0-ACC1-42B1B7B7A8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DBD5EC-9D53-4751-9C6B-F731FF12E5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1E8A6E-14E2-443A-A323-8E8EF454C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8D3F-EC63-44EA-96C8-EE07B2EBC2BE}" type="datetimeFigureOut">
              <a:rPr lang="ru-RU" smtClean="0"/>
              <a:t>13.08.2023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E53D45-F9E8-4DA4-95A8-6A980F953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6D677D-8A1D-42F9-B66B-A711D4338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92E50-BFE1-4413-BBAA-D7794F64E7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229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DC875-7517-4A5A-8F0A-3BAB8E927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BF51B2-0C39-448F-B785-2BF54240A8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5E40C0-D503-4175-B3BB-8AE213F9E0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16AC28-9CB0-4C16-9D34-F077901F20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8EC2F2-5A3F-4CF8-AA90-9BB365A1FE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0D79BA-7BE1-4C35-BAC0-A01EDE68C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8D3F-EC63-44EA-96C8-EE07B2EBC2BE}" type="datetimeFigureOut">
              <a:rPr lang="ru-RU" smtClean="0"/>
              <a:t>13.08.2023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DD5064-9327-44E3-97B5-78CCC2D29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74AFC8-64A3-45BC-AD3F-11264C44B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92E50-BFE1-4413-BBAA-D7794F64E7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891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6949B-B961-4CD0-95F9-A358CEF31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0B2B48-3939-4D6B-BF24-C93F25B8B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8D3F-EC63-44EA-96C8-EE07B2EBC2BE}" type="datetimeFigureOut">
              <a:rPr lang="ru-RU" smtClean="0"/>
              <a:t>13.08.2023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20ABD6-D7E4-4FE5-ABBA-02C37E5EE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931AF3-E995-44FB-8C00-9231E2239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92E50-BFE1-4413-BBAA-D7794F64E7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53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5AFE59-C0F7-4DEC-9989-2F177EDC6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8D3F-EC63-44EA-96C8-EE07B2EBC2BE}" type="datetimeFigureOut">
              <a:rPr lang="ru-RU" smtClean="0"/>
              <a:t>13.08.2023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974038-A6B8-4D4D-9E85-BD8C462D1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FBDE9F-5BC6-4200-9148-D42523953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92E50-BFE1-4413-BBAA-D7794F64E7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231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4F4E6-A62D-4335-B1D4-00C93671B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58141-7CDB-4FAA-AC19-1FD0DCDF0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9FF305-93F9-48B3-AAAC-296DC77EA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2827C-BD44-463E-9630-EA5515570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8D3F-EC63-44EA-96C8-EE07B2EBC2BE}" type="datetimeFigureOut">
              <a:rPr lang="ru-RU" smtClean="0"/>
              <a:t>13.08.2023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D5903A-65B9-46F1-A5DA-977000910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2114F3-B1D9-4582-A2CF-E18240F4D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92E50-BFE1-4413-BBAA-D7794F64E7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368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7742C-DB03-43B1-BCCC-6D8985C39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93DE9D-2ED5-48D8-9EEF-304364A768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10B992-A305-46E3-A37B-EA06F54C92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82E602-72BB-4E4F-BEBC-211FDEC90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8D3F-EC63-44EA-96C8-EE07B2EBC2BE}" type="datetimeFigureOut">
              <a:rPr lang="ru-RU" smtClean="0"/>
              <a:t>13.08.2023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C6A07E-85AD-465E-8338-0E56BBAA8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6894FC-CE91-4830-A4A6-2A6A9FAF9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92E50-BFE1-4413-BBAA-D7794F64E7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496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43367D-6C71-4421-9CFB-7C91EC6B9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E46EAF-576B-453F-93E3-DE241A58B6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93DD0C-AF79-43EF-B9A5-E778DB74DB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C8D3F-EC63-44EA-96C8-EE07B2EBC2BE}" type="datetimeFigureOut">
              <a:rPr lang="ru-RU" smtClean="0"/>
              <a:t>13.08.2023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FB3FBA-56FC-41BA-927F-97CDE2B577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701258-1A85-4725-81DB-C429C6C9D9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92E50-BFE1-4413-BBAA-D7794F64E7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640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8-3/&#1358;&#1387;&#1391;&#1407;&#1400;&#1408;&#1387;&#1398;&#1377;.pptx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hyperlink" Target="8-3/8-2.pptx" TargetMode="External"/><Relationship Id="rId4" Type="http://schemas.openxmlformats.org/officeDocument/2006/relationships/hyperlink" Target="8-1-&#1380;&#1377;&#1405;&#1377;&#1408;&#1377;&#1398;.ppt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D70EE1-6322-44CA-AA15-B917EB22E2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094373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45AB594-CD50-4D39-ADB7-B506C7507098}"/>
              </a:ext>
            </a:extLst>
          </p:cNvPr>
          <p:cNvSpPr/>
          <p:nvPr/>
        </p:nvSpPr>
        <p:spPr>
          <a:xfrm>
            <a:off x="-618186" y="2297857"/>
            <a:ext cx="13007662" cy="226228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281673-4EF4-467B-9DD5-5172965DFF09}"/>
              </a:ext>
            </a:extLst>
          </p:cNvPr>
          <p:cNvSpPr/>
          <p:nvPr/>
        </p:nvSpPr>
        <p:spPr>
          <a:xfrm>
            <a:off x="1326103" y="2618423"/>
            <a:ext cx="95397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y-AM" sz="5400" b="0" cap="none" spc="0">
                <a:ln w="0">
                  <a:solidFill>
                    <a:srgbClr val="0099CC"/>
                  </a:solidFill>
                </a:ln>
                <a:solidFill>
                  <a:srgbClr val="00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Մաթեմատիկական մրցաշար</a:t>
            </a:r>
            <a:endParaRPr lang="en-US" sz="5400" b="0" cap="none" spc="0" dirty="0">
              <a:ln w="0">
                <a:solidFill>
                  <a:srgbClr val="0099CC"/>
                </a:solidFill>
              </a:ln>
              <a:solidFill>
                <a:srgbClr val="0099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479AFE-81F3-4CCB-9165-CA16EDE52F3A}"/>
              </a:ext>
            </a:extLst>
          </p:cNvPr>
          <p:cNvSpPr/>
          <p:nvPr/>
        </p:nvSpPr>
        <p:spPr>
          <a:xfrm>
            <a:off x="3650458" y="3694524"/>
            <a:ext cx="4891083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y-AM" sz="2500" b="0" cap="none" spc="0">
                <a:ln w="0">
                  <a:solidFill>
                    <a:srgbClr val="0099CC"/>
                  </a:solidFill>
                </a:ln>
                <a:solidFill>
                  <a:srgbClr val="00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Մրցում են </a:t>
            </a:r>
            <a:r>
              <a:rPr lang="en-US" sz="2500" b="0" cap="none" spc="0">
                <a:ln w="0">
                  <a:solidFill>
                    <a:srgbClr val="0099CC"/>
                  </a:solidFill>
                </a:ln>
                <a:solidFill>
                  <a:srgbClr val="00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VIII</a:t>
            </a:r>
            <a:r>
              <a:rPr lang="hy-AM" sz="2500" b="0" cap="none" spc="0">
                <a:ln w="0">
                  <a:solidFill>
                    <a:srgbClr val="0099CC"/>
                  </a:solidFill>
                </a:ln>
                <a:solidFill>
                  <a:srgbClr val="00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դասարանցիները</a:t>
            </a:r>
            <a:endParaRPr lang="en-US" sz="2500" b="0" cap="none" spc="0" dirty="0">
              <a:ln w="0">
                <a:solidFill>
                  <a:srgbClr val="0099CC"/>
                </a:solidFill>
              </a:ln>
              <a:solidFill>
                <a:srgbClr val="0099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ending_skizb">
            <a:hlinkClick r:id="" action="ppaction://media"/>
            <a:extLst>
              <a:ext uri="{FF2B5EF4-FFF2-40B4-BE49-F238E27FC236}">
                <a16:creationId xmlns:a16="http://schemas.microsoft.com/office/drawing/2014/main" id="{4E1EC977-4048-4641-B98D-FB1EBC4DFD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51843" y="6857999"/>
            <a:ext cx="427840" cy="42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9023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D70EE1-6322-44CA-AA15-B917EB22E2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663"/>
          <a:stretch/>
        </p:blipFill>
        <p:spPr>
          <a:xfrm>
            <a:off x="0" y="-121144"/>
            <a:ext cx="2601532" cy="761021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2D77CA2-E432-4F5F-A545-2D5628702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5214" y="329501"/>
            <a:ext cx="9476786" cy="81560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056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hy-AM" altLang="ru-RU" sz="5000" b="1" i="0" u="none" strike="noStrike" cap="none" normalizeH="0" baseline="0">
                <a:ln>
                  <a:solidFill>
                    <a:srgbClr val="0099CC"/>
                  </a:solidFill>
                </a:ln>
                <a:solidFill>
                  <a:srgbClr val="0099CC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Տնային առաջադրանք</a:t>
            </a:r>
            <a:endParaRPr kumimoji="0" lang="ru-RU" altLang="ru-RU" sz="5000" b="0" i="0" u="none" strike="noStrike" cap="none" normalizeH="0" baseline="0">
              <a:ln>
                <a:solidFill>
                  <a:srgbClr val="0099CC"/>
                </a:solidFill>
              </a:ln>
              <a:solidFill>
                <a:srgbClr val="0099CC"/>
              </a:solidFill>
              <a:effectLst/>
              <a:latin typeface="Sylfaen" panose="010A0502050306030303" pitchFamily="18" charset="0"/>
            </a:endParaRPr>
          </a:p>
        </p:txBody>
      </p:sp>
      <p:sp>
        <p:nvSpPr>
          <p:cNvPr id="7" name="Rectangle 6">
            <a:hlinkClick r:id="rId3" action="ppaction://hlinkpres?slideindex=1&amp;slidetitle="/>
            <a:extLst>
              <a:ext uri="{FF2B5EF4-FFF2-40B4-BE49-F238E27FC236}">
                <a16:creationId xmlns:a16="http://schemas.microsoft.com/office/drawing/2014/main" id="{2653B977-62EB-479C-9217-11A172A9B95A}"/>
              </a:ext>
            </a:extLst>
          </p:cNvPr>
          <p:cNvSpPr/>
          <p:nvPr/>
        </p:nvSpPr>
        <p:spPr>
          <a:xfrm>
            <a:off x="7926542" y="1698404"/>
            <a:ext cx="1665841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0" b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r>
              <a:rPr lang="hy-AM" sz="10000" b="1" baseline="3000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r>
              <a:rPr lang="hy-AM" sz="10000" b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ru-RU" sz="10000">
              <a:solidFill>
                <a:srgbClr val="00B0F0"/>
              </a:solidFill>
            </a:endParaRPr>
          </a:p>
        </p:txBody>
      </p:sp>
      <p:sp>
        <p:nvSpPr>
          <p:cNvPr id="8" name="Rectangle 7">
            <a:hlinkClick r:id="rId4" action="ppaction://hlinkpres?slideindex=1&amp;slidetitle="/>
            <a:extLst>
              <a:ext uri="{FF2B5EF4-FFF2-40B4-BE49-F238E27FC236}">
                <a16:creationId xmlns:a16="http://schemas.microsoft.com/office/drawing/2014/main" id="{1DAFB044-EB43-4253-ACD7-21C20E2F6ACB}"/>
              </a:ext>
            </a:extLst>
          </p:cNvPr>
          <p:cNvSpPr/>
          <p:nvPr/>
        </p:nvSpPr>
        <p:spPr>
          <a:xfrm>
            <a:off x="3775517" y="1797784"/>
            <a:ext cx="1665841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0" b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r>
              <a:rPr lang="hy-AM" sz="10000" b="1" baseline="3000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hy-AM" sz="10000" b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ru-RU" sz="10000">
              <a:solidFill>
                <a:srgbClr val="00B0F0"/>
              </a:solidFill>
            </a:endParaRPr>
          </a:p>
        </p:txBody>
      </p:sp>
      <p:sp>
        <p:nvSpPr>
          <p:cNvPr id="9" name="Rectangle 8">
            <a:hlinkClick r:id="rId5" action="ppaction://hlinkpres?slideindex=1&amp;slidetitle="/>
            <a:extLst>
              <a:ext uri="{FF2B5EF4-FFF2-40B4-BE49-F238E27FC236}">
                <a16:creationId xmlns:a16="http://schemas.microsoft.com/office/drawing/2014/main" id="{BB31B4B0-E16D-4E19-8050-CE9BF58BD124}"/>
              </a:ext>
            </a:extLst>
          </p:cNvPr>
          <p:cNvSpPr/>
          <p:nvPr/>
        </p:nvSpPr>
        <p:spPr>
          <a:xfrm>
            <a:off x="5932463" y="1814314"/>
            <a:ext cx="1665841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0" b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r>
              <a:rPr lang="hy-AM" sz="10000" b="1" baseline="3000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hy-AM" sz="10000" b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ru-RU" sz="1000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865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D70EE1-6322-44CA-AA15-B917EB22E2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" t="41768" r="-1000" b="36997"/>
          <a:stretch/>
        </p:blipFill>
        <p:spPr>
          <a:xfrm>
            <a:off x="-18325" y="5303139"/>
            <a:ext cx="12388307" cy="161613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648AE9B-EC46-44C0-A24B-2899913C8764}"/>
              </a:ext>
            </a:extLst>
          </p:cNvPr>
          <p:cNvSpPr/>
          <p:nvPr/>
        </p:nvSpPr>
        <p:spPr>
          <a:xfrm>
            <a:off x="0" y="105560"/>
            <a:ext cx="121920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hy-AM" sz="3500" b="1">
                <a:solidFill>
                  <a:srgbClr val="00B0F0"/>
                </a:solidFill>
                <a:latin typeface="Sylfaen" panose="010A0502050306030303" pitchFamily="18" charset="0"/>
              </a:rPr>
              <a:t>Ներգծյալ երկրաչափական պատկերներ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7CE3C2F-8A61-4DA4-A2F8-36A12FF79C53}"/>
              </a:ext>
            </a:extLst>
          </p:cNvPr>
          <p:cNvSpPr/>
          <p:nvPr/>
        </p:nvSpPr>
        <p:spPr>
          <a:xfrm>
            <a:off x="269489" y="758678"/>
            <a:ext cx="30711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000" b="1">
                <a:latin typeface="Sylfaen" panose="010A0502050306030303" pitchFamily="18" charset="0"/>
              </a:rPr>
              <a:t>C</a:t>
            </a:r>
            <a:r>
              <a:rPr lang="en-US" sz="2000" b="1" i="1">
                <a:latin typeface="Sylfaen" panose="010A0502050306030303" pitchFamily="18" charset="0"/>
              </a:rPr>
              <a:t> </a:t>
            </a:r>
            <a:r>
              <a:rPr lang="hy-AM" sz="2000" b="1">
                <a:latin typeface="Sylfaen" panose="010A0502050306030303" pitchFamily="18" charset="0"/>
              </a:rPr>
              <a:t>անկյունը ներգծված է </a:t>
            </a:r>
            <a:r>
              <a:rPr lang="en-US" sz="2000" b="1">
                <a:latin typeface="Sylfaen" panose="010A0502050306030303" pitchFamily="18" charset="0"/>
              </a:rPr>
              <a:t>O </a:t>
            </a:r>
            <a:r>
              <a:rPr lang="hy-AM" sz="2000" b="1">
                <a:latin typeface="Sylfaen" panose="010A0502050306030303" pitchFamily="18" charset="0"/>
              </a:rPr>
              <a:t>շրջանագծին։</a:t>
            </a:r>
            <a:r>
              <a:rPr lang="en-US" sz="2000" b="1">
                <a:latin typeface="Sylfaen" panose="010A0502050306030303" pitchFamily="18" charset="0"/>
              </a:rPr>
              <a:t> </a:t>
            </a:r>
            <a:r>
              <a:rPr lang="en-US" sz="2000" b="1" i="1">
                <a:latin typeface="Sylfaen" panose="010A0502050306030303" pitchFamily="18" charset="0"/>
              </a:rPr>
              <a:t>AB</a:t>
            </a:r>
            <a:r>
              <a:rPr lang="en-US" sz="2000" b="1">
                <a:latin typeface="Sylfaen" panose="010A0502050306030303" pitchFamily="18" charset="0"/>
              </a:rPr>
              <a:t>-</a:t>
            </a:r>
            <a:r>
              <a:rPr lang="hy-AM" sz="2000" b="1">
                <a:latin typeface="Sylfaen" panose="010A0502050306030303" pitchFamily="18" charset="0"/>
              </a:rPr>
              <a:t>ն </a:t>
            </a:r>
            <a:r>
              <a:rPr lang="en-US" sz="2000" b="1">
                <a:latin typeface="Sylfaen" panose="010A0502050306030303" pitchFamily="18" charset="0"/>
              </a:rPr>
              <a:t>O </a:t>
            </a:r>
            <a:r>
              <a:rPr lang="hy-AM" sz="2000" b="1">
                <a:latin typeface="Sylfaen" panose="010A0502050306030303" pitchFamily="18" charset="0"/>
              </a:rPr>
              <a:t>շրջանագծի տրամագիծ է։</a:t>
            </a:r>
          </a:p>
          <a:p>
            <a:pPr fontAlgn="base"/>
            <a:r>
              <a:rPr lang="hy-AM" sz="2000" b="1">
                <a:latin typeface="Sylfaen" panose="010A0502050306030303" pitchFamily="18" charset="0"/>
              </a:rPr>
              <a:t>Գտիր </a:t>
            </a:r>
            <a:r>
              <a:rPr lang="en-US" sz="2000" b="1">
                <a:latin typeface="Sylfaen" panose="010A0502050306030303" pitchFamily="18" charset="0"/>
              </a:rPr>
              <a:t>O </a:t>
            </a:r>
            <a:r>
              <a:rPr lang="hy-AM" sz="2000" b="1">
                <a:latin typeface="Sylfaen" panose="010A0502050306030303" pitchFamily="18" charset="0"/>
              </a:rPr>
              <a:t>շրջանագծի շառավիղը։</a:t>
            </a:r>
            <a:endParaRPr lang="hy-AM" sz="2000" b="1" i="0">
              <a:effectLst/>
              <a:latin typeface="Sylfaen" panose="010A0502050306030303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073F5D0-9090-497C-8374-660AC5F8AC68}"/>
              </a:ext>
            </a:extLst>
          </p:cNvPr>
          <p:cNvSpPr/>
          <p:nvPr/>
        </p:nvSpPr>
        <p:spPr>
          <a:xfrm>
            <a:off x="571084" y="2914798"/>
            <a:ext cx="2152918" cy="1712890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5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FCB4166-4748-413C-8C0F-6967769DD72B}"/>
              </a:ext>
            </a:extLst>
          </p:cNvPr>
          <p:cNvCxnSpPr>
            <a:cxnSpLocks/>
            <a:stCxn id="6" idx="0"/>
            <a:endCxn id="6" idx="4"/>
          </p:cNvCxnSpPr>
          <p:nvPr/>
        </p:nvCxnSpPr>
        <p:spPr>
          <a:xfrm>
            <a:off x="1647543" y="2914798"/>
            <a:ext cx="0" cy="17128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420C8A3-9C54-4C79-91E3-92774F105D3F}"/>
              </a:ext>
            </a:extLst>
          </p:cNvPr>
          <p:cNvCxnSpPr>
            <a:cxnSpLocks/>
            <a:stCxn id="6" idx="0"/>
          </p:cNvCxnSpPr>
          <p:nvPr/>
        </p:nvCxnSpPr>
        <p:spPr>
          <a:xfrm flipH="1">
            <a:off x="603326" y="2914798"/>
            <a:ext cx="1044217" cy="10752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50B641E-4B59-474F-9834-607A93AC034C}"/>
              </a:ext>
            </a:extLst>
          </p:cNvPr>
          <p:cNvCxnSpPr>
            <a:cxnSpLocks/>
          </p:cNvCxnSpPr>
          <p:nvPr/>
        </p:nvCxnSpPr>
        <p:spPr>
          <a:xfrm>
            <a:off x="603326" y="3990010"/>
            <a:ext cx="1044216" cy="612865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05F1AD4F-B339-4425-8B21-3AE18D68E8EA}"/>
              </a:ext>
            </a:extLst>
          </p:cNvPr>
          <p:cNvSpPr/>
          <p:nvPr/>
        </p:nvSpPr>
        <p:spPr>
          <a:xfrm>
            <a:off x="1663036" y="2557898"/>
            <a:ext cx="295273" cy="3231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F37E0C8-063C-4F47-8CE0-BD3A1075303C}"/>
              </a:ext>
            </a:extLst>
          </p:cNvPr>
          <p:cNvSpPr/>
          <p:nvPr/>
        </p:nvSpPr>
        <p:spPr>
          <a:xfrm>
            <a:off x="1503110" y="4634335"/>
            <a:ext cx="288861" cy="3231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endParaRPr lang="en-US" sz="15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D1AD68A-9965-436E-A868-E5E013F92B2A}"/>
              </a:ext>
            </a:extLst>
          </p:cNvPr>
          <p:cNvSpPr/>
          <p:nvPr/>
        </p:nvSpPr>
        <p:spPr>
          <a:xfrm>
            <a:off x="269489" y="3836309"/>
            <a:ext cx="287258" cy="3231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endParaRPr lang="en-US" sz="15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19795C4-E65B-474D-80B1-214664078A53}"/>
              </a:ext>
            </a:extLst>
          </p:cNvPr>
          <p:cNvSpPr/>
          <p:nvPr/>
        </p:nvSpPr>
        <p:spPr>
          <a:xfrm>
            <a:off x="1630237" y="3725524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26A20B4-4451-4343-A9C5-13E0BCC3188F}"/>
              </a:ext>
            </a:extLst>
          </p:cNvPr>
          <p:cNvSpPr/>
          <p:nvPr/>
        </p:nvSpPr>
        <p:spPr>
          <a:xfrm>
            <a:off x="575239" y="3965197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DD79A31-F7F4-42CF-836E-10ECCC855C7D}"/>
              </a:ext>
            </a:extLst>
          </p:cNvPr>
          <p:cNvSpPr/>
          <p:nvPr/>
        </p:nvSpPr>
        <p:spPr>
          <a:xfrm>
            <a:off x="1624356" y="4602875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DB9AAAF-578A-45DC-AD8C-5F8766D2FDB7}"/>
              </a:ext>
            </a:extLst>
          </p:cNvPr>
          <p:cNvSpPr/>
          <p:nvPr/>
        </p:nvSpPr>
        <p:spPr>
          <a:xfrm>
            <a:off x="1607687" y="2901075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577F5D3-C239-4FC0-9F52-D569AF8B68ED}"/>
              </a:ext>
            </a:extLst>
          </p:cNvPr>
          <p:cNvSpPr/>
          <p:nvPr/>
        </p:nvSpPr>
        <p:spPr>
          <a:xfrm>
            <a:off x="1655021" y="3491652"/>
            <a:ext cx="311303" cy="3231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</a:t>
            </a:r>
            <a:endParaRPr lang="en-US" sz="15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F1A1D64-2206-41B5-81F8-8FD6B5F6EAB4}"/>
              </a:ext>
            </a:extLst>
          </p:cNvPr>
          <p:cNvSpPr/>
          <p:nvPr/>
        </p:nvSpPr>
        <p:spPr>
          <a:xfrm>
            <a:off x="993025" y="3922539"/>
            <a:ext cx="282450" cy="3231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endParaRPr lang="en-US" sz="1500" b="0" cap="none" spc="0">
              <a:ln w="0"/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3E1F7F6-A6F5-4C94-BBB4-11A78089B351}"/>
              </a:ext>
            </a:extLst>
          </p:cNvPr>
          <p:cNvSpPr/>
          <p:nvPr/>
        </p:nvSpPr>
        <p:spPr>
          <a:xfrm>
            <a:off x="720823" y="3225481"/>
            <a:ext cx="380232" cy="3231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">
                <a:ln w="0"/>
                <a:solidFill>
                  <a:srgbClr val="11D3E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15</a:t>
            </a:r>
            <a:endParaRPr lang="en-US" sz="1500" b="0" cap="none" spc="0">
              <a:ln w="0"/>
              <a:solidFill>
                <a:srgbClr val="11D3E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93C550-1AFA-4E21-9EC5-63608FFC8542}"/>
              </a:ext>
            </a:extLst>
          </p:cNvPr>
          <p:cNvSpPr/>
          <p:nvPr/>
        </p:nvSpPr>
        <p:spPr>
          <a:xfrm>
            <a:off x="1565079" y="4598853"/>
            <a:ext cx="132760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>
                <a:ln w="0"/>
                <a:solidFill>
                  <a:srgbClr val="11D3EB"/>
                </a:solidFill>
                <a:latin typeface="Sylfaen" panose="010A0502050306030303" pitchFamily="18" charset="0"/>
              </a:rPr>
              <a:t>OA = 8,5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E279E7F-8111-4BED-8C71-AFE77F98F43B}"/>
              </a:ext>
            </a:extLst>
          </p:cNvPr>
          <p:cNvSpPr/>
          <p:nvPr/>
        </p:nvSpPr>
        <p:spPr>
          <a:xfrm>
            <a:off x="4007411" y="816799"/>
            <a:ext cx="359353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>
                <a:latin typeface="Sylfaen" panose="010A0502050306030303" pitchFamily="18" charset="0"/>
              </a:rPr>
              <a:t>C </a:t>
            </a:r>
            <a:r>
              <a:rPr lang="hy-AM" sz="2000" b="1">
                <a:latin typeface="Sylfaen" panose="010A0502050306030303" pitchFamily="18" charset="0"/>
              </a:rPr>
              <a:t>անկյունը ներգծված է </a:t>
            </a:r>
            <a:r>
              <a:rPr lang="en-US" sz="2000" b="1">
                <a:latin typeface="Sylfaen" panose="010A0502050306030303" pitchFamily="18" charset="0"/>
              </a:rPr>
              <a:t>O </a:t>
            </a:r>
            <a:r>
              <a:rPr lang="hy-AM" sz="2000" b="1">
                <a:latin typeface="Sylfaen" panose="010A0502050306030303" pitchFamily="18" charset="0"/>
              </a:rPr>
              <a:t>շրջանագծին։</a:t>
            </a:r>
            <a:br>
              <a:rPr lang="hy-AM" sz="2000" b="1">
                <a:latin typeface="Sylfaen" panose="010A0502050306030303" pitchFamily="18" charset="0"/>
              </a:rPr>
            </a:br>
            <a:r>
              <a:rPr lang="en-US" sz="2000" b="1">
                <a:latin typeface="Sylfaen" panose="010A0502050306030303" pitchFamily="18" charset="0"/>
              </a:rPr>
              <a:t>AB-</a:t>
            </a:r>
            <a:r>
              <a:rPr lang="hy-AM" sz="2000" b="1">
                <a:latin typeface="Sylfaen" panose="010A0502050306030303" pitchFamily="18" charset="0"/>
              </a:rPr>
              <a:t>ն</a:t>
            </a:r>
            <a:r>
              <a:rPr lang="en-US" sz="2000" b="1">
                <a:latin typeface="Sylfaen" panose="010A0502050306030303" pitchFamily="18" charset="0"/>
              </a:rPr>
              <a:t> O-</a:t>
            </a:r>
            <a:r>
              <a:rPr lang="hy-AM" sz="2000" b="1">
                <a:latin typeface="Sylfaen" panose="010A0502050306030303" pitchFamily="18" charset="0"/>
              </a:rPr>
              <a:t>ի տրամագիծն է։</a:t>
            </a:r>
            <a:r>
              <a:rPr lang="en-US" sz="2000" b="1">
                <a:latin typeface="Sylfaen" panose="010A0502050306030303" pitchFamily="18" charset="0"/>
              </a:rPr>
              <a:t> </a:t>
            </a:r>
            <a:br>
              <a:rPr lang="en-US" sz="2000" b="1">
                <a:latin typeface="Sylfaen" panose="010A0502050306030303" pitchFamily="18" charset="0"/>
              </a:rPr>
            </a:br>
            <a:r>
              <a:rPr lang="da-DK" sz="2000" b="1">
                <a:latin typeface="Sylfaen" panose="010A0502050306030303" pitchFamily="18" charset="0"/>
              </a:rPr>
              <a:t>Գտիր ∠ B-ն</a:t>
            </a:r>
            <a:endParaRPr lang="ru-RU" sz="2000">
              <a:latin typeface="Sylfaen" panose="010A0502050306030303" pitchFamily="18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1D1CF0F-401C-451C-8C83-3BD0B4DC2215}"/>
              </a:ext>
            </a:extLst>
          </p:cNvPr>
          <p:cNvCxnSpPr/>
          <p:nvPr/>
        </p:nvCxnSpPr>
        <p:spPr>
          <a:xfrm>
            <a:off x="3886200" y="843395"/>
            <a:ext cx="0" cy="44597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856A2B3-0F1C-4344-B4DA-D7167FD2FD93}"/>
              </a:ext>
            </a:extLst>
          </p:cNvPr>
          <p:cNvCxnSpPr/>
          <p:nvPr/>
        </p:nvCxnSpPr>
        <p:spPr>
          <a:xfrm>
            <a:off x="8267700" y="843395"/>
            <a:ext cx="0" cy="44597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73C3C8D3-C272-461D-9A46-1628CD670FCB}"/>
              </a:ext>
            </a:extLst>
          </p:cNvPr>
          <p:cNvSpPr/>
          <p:nvPr/>
        </p:nvSpPr>
        <p:spPr>
          <a:xfrm>
            <a:off x="4290801" y="2800604"/>
            <a:ext cx="2152918" cy="1712890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50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E683FE7-D033-4FF8-806F-18E6F607C274}"/>
              </a:ext>
            </a:extLst>
          </p:cNvPr>
          <p:cNvCxnSpPr>
            <a:cxnSpLocks/>
            <a:stCxn id="37" idx="0"/>
            <a:endCxn id="37" idx="4"/>
          </p:cNvCxnSpPr>
          <p:nvPr/>
        </p:nvCxnSpPr>
        <p:spPr>
          <a:xfrm>
            <a:off x="5367260" y="2800604"/>
            <a:ext cx="0" cy="17128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8B787E98-3F26-443C-8D00-6147711FEE00}"/>
              </a:ext>
            </a:extLst>
          </p:cNvPr>
          <p:cNvSpPr/>
          <p:nvPr/>
        </p:nvSpPr>
        <p:spPr>
          <a:xfrm>
            <a:off x="5382753" y="2443704"/>
            <a:ext cx="295273" cy="3231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ED8B3E3-5E53-4B12-B570-EDACD8F9CCA9}"/>
              </a:ext>
            </a:extLst>
          </p:cNvPr>
          <p:cNvSpPr/>
          <p:nvPr/>
        </p:nvSpPr>
        <p:spPr>
          <a:xfrm>
            <a:off x="5222827" y="4520141"/>
            <a:ext cx="288861" cy="3231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endParaRPr lang="en-US" sz="15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A1EEE8C-2BC8-4C7E-902C-9D2E67DD07D1}"/>
              </a:ext>
            </a:extLst>
          </p:cNvPr>
          <p:cNvSpPr/>
          <p:nvPr/>
        </p:nvSpPr>
        <p:spPr>
          <a:xfrm>
            <a:off x="3989206" y="3464940"/>
            <a:ext cx="287258" cy="3231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endParaRPr lang="en-US" sz="15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6A7D8696-3F66-47D1-B0F7-0977F06323B1}"/>
              </a:ext>
            </a:extLst>
          </p:cNvPr>
          <p:cNvSpPr/>
          <p:nvPr/>
        </p:nvSpPr>
        <p:spPr>
          <a:xfrm>
            <a:off x="5349954" y="3611330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76C97083-E43C-4FA6-AE55-03ADC67865CE}"/>
              </a:ext>
            </a:extLst>
          </p:cNvPr>
          <p:cNvSpPr/>
          <p:nvPr/>
        </p:nvSpPr>
        <p:spPr>
          <a:xfrm>
            <a:off x="5344073" y="4488681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27104D2C-BAD9-4337-8BA9-C56A076F42F4}"/>
              </a:ext>
            </a:extLst>
          </p:cNvPr>
          <p:cNvSpPr/>
          <p:nvPr/>
        </p:nvSpPr>
        <p:spPr>
          <a:xfrm>
            <a:off x="5336929" y="2786881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3C12D24-2158-4E43-BBAB-97890C0CE288}"/>
              </a:ext>
            </a:extLst>
          </p:cNvPr>
          <p:cNvSpPr/>
          <p:nvPr/>
        </p:nvSpPr>
        <p:spPr>
          <a:xfrm>
            <a:off x="5374738" y="3377458"/>
            <a:ext cx="311303" cy="3231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</a:t>
            </a:r>
            <a:endParaRPr lang="en-US" sz="15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712F78E-A4CE-472B-91FA-B66598F88734}"/>
              </a:ext>
            </a:extLst>
          </p:cNvPr>
          <p:cNvCxnSpPr>
            <a:stCxn id="47" idx="5"/>
            <a:endCxn id="37" idx="2"/>
          </p:cNvCxnSpPr>
          <p:nvPr/>
        </p:nvCxnSpPr>
        <p:spPr>
          <a:xfrm flipH="1">
            <a:off x="4290801" y="2825905"/>
            <a:ext cx="1085152" cy="831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26C971F9-F306-40D4-B853-492D7E7D9694}"/>
              </a:ext>
            </a:extLst>
          </p:cNvPr>
          <p:cNvCxnSpPr>
            <a:stCxn id="37" idx="2"/>
            <a:endCxn id="46" idx="3"/>
          </p:cNvCxnSpPr>
          <p:nvPr/>
        </p:nvCxnSpPr>
        <p:spPr>
          <a:xfrm>
            <a:off x="4290801" y="3657049"/>
            <a:ext cx="1059967" cy="8706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>
            <a:extLst>
              <a:ext uri="{FF2B5EF4-FFF2-40B4-BE49-F238E27FC236}">
                <a16:creationId xmlns:a16="http://schemas.microsoft.com/office/drawing/2014/main" id="{1D1B589B-5539-4AF8-899A-D2840AAE6467}"/>
              </a:ext>
            </a:extLst>
          </p:cNvPr>
          <p:cNvSpPr/>
          <p:nvPr/>
        </p:nvSpPr>
        <p:spPr>
          <a:xfrm>
            <a:off x="4275906" y="3625578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D737F750-DBEE-40A8-BC0C-DD5EFA4D43D4}"/>
              </a:ext>
            </a:extLst>
          </p:cNvPr>
          <p:cNvSpPr/>
          <p:nvPr/>
        </p:nvSpPr>
        <p:spPr>
          <a:xfrm>
            <a:off x="5270500" y="2927350"/>
            <a:ext cx="88951" cy="57150"/>
          </a:xfrm>
          <a:custGeom>
            <a:avLst/>
            <a:gdLst>
              <a:gd name="connsiteX0" fmla="*/ 0 w 88951"/>
              <a:gd name="connsiteY0" fmla="*/ 0 h 57150"/>
              <a:gd name="connsiteX1" fmla="*/ 69850 w 88951"/>
              <a:gd name="connsiteY1" fmla="*/ 44450 h 57150"/>
              <a:gd name="connsiteX2" fmla="*/ 88900 w 88951"/>
              <a:gd name="connsiteY2" fmla="*/ 57150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951" h="57150">
                <a:moveTo>
                  <a:pt x="0" y="0"/>
                </a:moveTo>
                <a:cubicBezTo>
                  <a:pt x="23283" y="14817"/>
                  <a:pt x="45888" y="30758"/>
                  <a:pt x="69850" y="44450"/>
                </a:cubicBezTo>
                <a:cubicBezTo>
                  <a:pt x="90908" y="56483"/>
                  <a:pt x="88900" y="42521"/>
                  <a:pt x="88900" y="57150"/>
                </a:cubicBezTo>
              </a:path>
            </a:pathLst>
          </a:cu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66"/>
              </a:solidFill>
            </a:endParaRPr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D40C868D-FF3E-48BA-9001-015E6DA6CBCC}"/>
              </a:ext>
            </a:extLst>
          </p:cNvPr>
          <p:cNvSpPr/>
          <p:nvPr/>
        </p:nvSpPr>
        <p:spPr>
          <a:xfrm>
            <a:off x="5219700" y="2952750"/>
            <a:ext cx="133350" cy="76200"/>
          </a:xfrm>
          <a:custGeom>
            <a:avLst/>
            <a:gdLst>
              <a:gd name="connsiteX0" fmla="*/ 0 w 133350"/>
              <a:gd name="connsiteY0" fmla="*/ 0 h 76200"/>
              <a:gd name="connsiteX1" fmla="*/ 69850 w 133350"/>
              <a:gd name="connsiteY1" fmla="*/ 50800 h 76200"/>
              <a:gd name="connsiteX2" fmla="*/ 107950 w 133350"/>
              <a:gd name="connsiteY2" fmla="*/ 63500 h 76200"/>
              <a:gd name="connsiteX3" fmla="*/ 127000 w 133350"/>
              <a:gd name="connsiteY3" fmla="*/ 69850 h 76200"/>
              <a:gd name="connsiteX4" fmla="*/ 133350 w 133350"/>
              <a:gd name="connsiteY4" fmla="*/ 7620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350" h="76200">
                <a:moveTo>
                  <a:pt x="0" y="0"/>
                </a:moveTo>
                <a:cubicBezTo>
                  <a:pt x="23283" y="16933"/>
                  <a:pt x="45035" y="36203"/>
                  <a:pt x="69850" y="50800"/>
                </a:cubicBezTo>
                <a:cubicBezTo>
                  <a:pt x="81389" y="57587"/>
                  <a:pt x="95250" y="59267"/>
                  <a:pt x="107950" y="63500"/>
                </a:cubicBezTo>
                <a:cubicBezTo>
                  <a:pt x="114300" y="65617"/>
                  <a:pt x="122267" y="65117"/>
                  <a:pt x="127000" y="69850"/>
                </a:cubicBezTo>
                <a:lnTo>
                  <a:pt x="133350" y="76200"/>
                </a:lnTo>
              </a:path>
            </a:pathLst>
          </a:cu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66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7934ACC-508F-4A87-AE95-4F1A332E2D86}"/>
              </a:ext>
            </a:extLst>
          </p:cNvPr>
          <p:cNvSpPr/>
          <p:nvPr/>
        </p:nvSpPr>
        <p:spPr>
          <a:xfrm>
            <a:off x="4999230" y="2994948"/>
            <a:ext cx="4780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46</a:t>
            </a:r>
            <a:r>
              <a:rPr lang="en-US" sz="1400" b="1" baseline="3000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</a:t>
            </a:r>
            <a:r>
              <a:rPr lang="hy-AM" sz="1400" b="1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ru-RU" sz="1400">
              <a:solidFill>
                <a:srgbClr val="FF0066"/>
              </a:solidFill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D46E630-4EDB-41FE-A14E-55129BCCDF8E}"/>
              </a:ext>
            </a:extLst>
          </p:cNvPr>
          <p:cNvSpPr/>
          <p:nvPr/>
        </p:nvSpPr>
        <p:spPr>
          <a:xfrm>
            <a:off x="5757623" y="4568486"/>
            <a:ext cx="14414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2400" b="1">
                <a:solidFill>
                  <a:srgbClr val="FF0066"/>
                </a:solidFill>
                <a:latin typeface="Sylfaen" panose="010A0502050306030303" pitchFamily="18" charset="0"/>
              </a:rPr>
              <a:t>∠ B = </a:t>
            </a:r>
            <a:r>
              <a:rPr lang="en-US" sz="2400" b="1">
                <a:ln w="0"/>
                <a:solidFill>
                  <a:srgbClr val="FF0066"/>
                </a:solidFill>
                <a:latin typeface="Sylfaen" panose="010A0502050306030303" pitchFamily="18" charset="0"/>
              </a:rPr>
              <a:t>44</a:t>
            </a:r>
            <a:r>
              <a:rPr lang="en-US" sz="2400" b="1" baseline="30000">
                <a:ln w="0"/>
                <a:solidFill>
                  <a:srgbClr val="FF0066"/>
                </a:solidFill>
                <a:latin typeface="Sylfaen" panose="010A0502050306030303" pitchFamily="18" charset="0"/>
              </a:rPr>
              <a:t>0</a:t>
            </a:r>
            <a:r>
              <a:rPr lang="hy-AM" sz="2400" b="1">
                <a:ln w="0"/>
                <a:solidFill>
                  <a:srgbClr val="FF0066"/>
                </a:solidFill>
                <a:latin typeface="Sylfaen" panose="010A0502050306030303" pitchFamily="18" charset="0"/>
              </a:rPr>
              <a:t> </a:t>
            </a:r>
            <a:endParaRPr lang="ru-RU" sz="2400" b="1">
              <a:solidFill>
                <a:srgbClr val="FF0066"/>
              </a:solidFill>
              <a:latin typeface="Sylfaen" panose="010A0502050306030303" pitchFamily="18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FA0269F-91AA-4AA1-AFDF-A3ACD05FBAEE}"/>
              </a:ext>
            </a:extLst>
          </p:cNvPr>
          <p:cNvSpPr/>
          <p:nvPr/>
        </p:nvSpPr>
        <p:spPr>
          <a:xfrm>
            <a:off x="8459796" y="842392"/>
            <a:ext cx="33630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y-AM" sz="2000" b="1">
                <a:latin typeface="Sylfaen" panose="010A0502050306030303" pitchFamily="18" charset="0"/>
              </a:rPr>
              <a:t>Գտիր </a:t>
            </a:r>
            <a:r>
              <a:rPr lang="en-US" sz="2000" b="1">
                <a:latin typeface="Sylfaen" panose="010A0502050306030303" pitchFamily="18" charset="0"/>
              </a:rPr>
              <a:t>O </a:t>
            </a:r>
            <a:r>
              <a:rPr lang="hy-AM" sz="2000" b="1">
                <a:latin typeface="Sylfaen" panose="010A0502050306030303" pitchFamily="18" charset="0"/>
              </a:rPr>
              <a:t>շրջանագծի</a:t>
            </a:r>
            <a:r>
              <a:rPr lang="en-US" sz="2000" b="1">
                <a:latin typeface="Sylfaen" panose="010A0502050306030303" pitchFamily="18" charset="0"/>
              </a:rPr>
              <a:t> </a:t>
            </a:r>
            <a:br>
              <a:rPr lang="en-US" sz="2000" b="1">
                <a:latin typeface="Sylfaen" panose="010A0502050306030303" pitchFamily="18" charset="0"/>
              </a:rPr>
            </a:br>
            <a:r>
              <a:rPr lang="en-US" sz="2000" b="1">
                <a:latin typeface="Sylfaen" panose="010A0502050306030303" pitchFamily="18" charset="0"/>
              </a:rPr>
              <a:t>∠</a:t>
            </a:r>
            <a:r>
              <a:rPr lang="en-US" sz="2000" b="1" i="1">
                <a:latin typeface="Sylfaen" panose="010A0502050306030303" pitchFamily="18" charset="0"/>
              </a:rPr>
              <a:t> </a:t>
            </a:r>
            <a:r>
              <a:rPr lang="en-US" sz="2000" b="1">
                <a:latin typeface="Sylfaen" panose="010A0502050306030303" pitchFamily="18" charset="0"/>
              </a:rPr>
              <a:t>DEG </a:t>
            </a:r>
            <a:r>
              <a:rPr lang="hy-AM" sz="2000" b="1">
                <a:latin typeface="Sylfaen" panose="010A0502050306030303" pitchFamily="18" charset="0"/>
              </a:rPr>
              <a:t>անկյունը։</a:t>
            </a:r>
            <a:endParaRPr lang="ru-RU" sz="2000">
              <a:latin typeface="Sylfaen" panose="010A0502050306030303" pitchFamily="18" charset="0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83D1F3ED-1746-4C79-8F53-85CC329BEAC5}"/>
              </a:ext>
            </a:extLst>
          </p:cNvPr>
          <p:cNvSpPr/>
          <p:nvPr/>
        </p:nvSpPr>
        <p:spPr>
          <a:xfrm>
            <a:off x="9045448" y="2786881"/>
            <a:ext cx="2152918" cy="1712890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500"/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CB3B2C6E-894E-4FE6-A872-7B87843EB0F9}"/>
              </a:ext>
            </a:extLst>
          </p:cNvPr>
          <p:cNvCxnSpPr>
            <a:cxnSpLocks/>
            <a:stCxn id="72" idx="6"/>
            <a:endCxn id="75" idx="2"/>
          </p:cNvCxnSpPr>
          <p:nvPr/>
        </p:nvCxnSpPr>
        <p:spPr>
          <a:xfrm flipH="1">
            <a:off x="9217032" y="2901075"/>
            <a:ext cx="1469764" cy="12398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13BAEC88-B079-47A4-949D-1BDD76DBF442}"/>
              </a:ext>
            </a:extLst>
          </p:cNvPr>
          <p:cNvCxnSpPr/>
          <p:nvPr/>
        </p:nvCxnSpPr>
        <p:spPr>
          <a:xfrm>
            <a:off x="9951037" y="2769133"/>
            <a:ext cx="596760" cy="16875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77D7AD93-322D-4DA8-B7C0-28C79F6B15CE}"/>
              </a:ext>
            </a:extLst>
          </p:cNvPr>
          <p:cNvCxnSpPr/>
          <p:nvPr/>
        </p:nvCxnSpPr>
        <p:spPr>
          <a:xfrm>
            <a:off x="9951037" y="2800604"/>
            <a:ext cx="700938" cy="1141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F7DC8153-A721-469A-AB01-B35761413F48}"/>
              </a:ext>
            </a:extLst>
          </p:cNvPr>
          <p:cNvCxnSpPr>
            <a:cxnSpLocks/>
            <a:stCxn id="75" idx="2"/>
          </p:cNvCxnSpPr>
          <p:nvPr/>
        </p:nvCxnSpPr>
        <p:spPr>
          <a:xfrm>
            <a:off x="9217032" y="4140884"/>
            <a:ext cx="1330765" cy="266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>
            <a:extLst>
              <a:ext uri="{FF2B5EF4-FFF2-40B4-BE49-F238E27FC236}">
                <a16:creationId xmlns:a16="http://schemas.microsoft.com/office/drawing/2014/main" id="{054F22C1-1964-4EE2-ACE0-4F4BC4E1C20E}"/>
              </a:ext>
            </a:extLst>
          </p:cNvPr>
          <p:cNvSpPr/>
          <p:nvPr/>
        </p:nvSpPr>
        <p:spPr>
          <a:xfrm>
            <a:off x="9939075" y="2776573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D0347270-8AB5-4734-9142-021870B311CC}"/>
              </a:ext>
            </a:extLst>
          </p:cNvPr>
          <p:cNvSpPr/>
          <p:nvPr/>
        </p:nvSpPr>
        <p:spPr>
          <a:xfrm>
            <a:off x="10641077" y="2878215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0DD1A732-8717-443D-A8F2-296C20C5916D}"/>
              </a:ext>
            </a:extLst>
          </p:cNvPr>
          <p:cNvSpPr/>
          <p:nvPr/>
        </p:nvSpPr>
        <p:spPr>
          <a:xfrm>
            <a:off x="10140957" y="3321756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75DDBE41-032B-4E04-8021-FED386BFFA09}"/>
              </a:ext>
            </a:extLst>
          </p:cNvPr>
          <p:cNvSpPr/>
          <p:nvPr/>
        </p:nvSpPr>
        <p:spPr>
          <a:xfrm>
            <a:off x="9217032" y="4118024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6DB4E77C-32FE-4B18-A503-F63C557FB063}"/>
              </a:ext>
            </a:extLst>
          </p:cNvPr>
          <p:cNvSpPr/>
          <p:nvPr/>
        </p:nvSpPr>
        <p:spPr>
          <a:xfrm>
            <a:off x="10514040" y="4394348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562CD357-2BB7-412B-B18A-FD8803B12ED2}"/>
              </a:ext>
            </a:extLst>
          </p:cNvPr>
          <p:cNvSpPr/>
          <p:nvPr/>
        </p:nvSpPr>
        <p:spPr>
          <a:xfrm>
            <a:off x="10118810" y="3561741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3491FD-C270-46B5-BCCD-F9D9E90DD633}"/>
              </a:ext>
            </a:extLst>
          </p:cNvPr>
          <p:cNvSpPr/>
          <p:nvPr/>
        </p:nvSpPr>
        <p:spPr>
          <a:xfrm>
            <a:off x="10031024" y="3586800"/>
            <a:ext cx="311303" cy="3231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</a:t>
            </a:r>
            <a:endParaRPr lang="en-US" sz="15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7B50C338-EBC3-499A-B5A5-6F6C2F8EC8F4}"/>
              </a:ext>
            </a:extLst>
          </p:cNvPr>
          <p:cNvSpPr/>
          <p:nvPr/>
        </p:nvSpPr>
        <p:spPr>
          <a:xfrm>
            <a:off x="9702105" y="2536087"/>
            <a:ext cx="311303" cy="3231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  <a:endParaRPr lang="en-US" sz="15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999BA302-7BF3-42D1-AF8E-5E0C50B1C21D}"/>
              </a:ext>
            </a:extLst>
          </p:cNvPr>
          <p:cNvSpPr/>
          <p:nvPr/>
        </p:nvSpPr>
        <p:spPr>
          <a:xfrm>
            <a:off x="10647306" y="2655730"/>
            <a:ext cx="279244" cy="3231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  <a:endParaRPr lang="en-US" sz="15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B7F71592-4D45-43D0-B740-20B5AF8A4FC0}"/>
              </a:ext>
            </a:extLst>
          </p:cNvPr>
          <p:cNvSpPr/>
          <p:nvPr/>
        </p:nvSpPr>
        <p:spPr>
          <a:xfrm>
            <a:off x="10167537" y="3202854"/>
            <a:ext cx="306495" cy="3231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215C7AF9-D394-4F74-AA26-9A04E1E10C07}"/>
              </a:ext>
            </a:extLst>
          </p:cNvPr>
          <p:cNvSpPr/>
          <p:nvPr/>
        </p:nvSpPr>
        <p:spPr>
          <a:xfrm>
            <a:off x="8966321" y="4048013"/>
            <a:ext cx="287258" cy="3231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96FBD3A6-0248-4695-A3F6-37D55FD6417D}"/>
              </a:ext>
            </a:extLst>
          </p:cNvPr>
          <p:cNvSpPr/>
          <p:nvPr/>
        </p:nvSpPr>
        <p:spPr>
          <a:xfrm>
            <a:off x="10486128" y="4416707"/>
            <a:ext cx="272831" cy="3231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</a:t>
            </a:r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C8EE7C28-7B19-46BE-A9CD-478666D8F190}"/>
              </a:ext>
            </a:extLst>
          </p:cNvPr>
          <p:cNvSpPr/>
          <p:nvPr/>
        </p:nvSpPr>
        <p:spPr>
          <a:xfrm>
            <a:off x="10337204" y="4241800"/>
            <a:ext cx="133946" cy="133350"/>
          </a:xfrm>
          <a:custGeom>
            <a:avLst/>
            <a:gdLst>
              <a:gd name="connsiteX0" fmla="*/ 133946 w 133946"/>
              <a:gd name="connsiteY0" fmla="*/ 0 h 133350"/>
              <a:gd name="connsiteX1" fmla="*/ 64096 w 133946"/>
              <a:gd name="connsiteY1" fmla="*/ 12700 h 133350"/>
              <a:gd name="connsiteX2" fmla="*/ 25996 w 133946"/>
              <a:gd name="connsiteY2" fmla="*/ 25400 h 133350"/>
              <a:gd name="connsiteX3" fmla="*/ 13296 w 133946"/>
              <a:gd name="connsiteY3" fmla="*/ 44450 h 133350"/>
              <a:gd name="connsiteX4" fmla="*/ 596 w 133946"/>
              <a:gd name="connsiteY4" fmla="*/ 88900 h 133350"/>
              <a:gd name="connsiteX5" fmla="*/ 596 w 133946"/>
              <a:gd name="connsiteY5" fmla="*/ 13335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946" h="133350">
                <a:moveTo>
                  <a:pt x="133946" y="0"/>
                </a:moveTo>
                <a:cubicBezTo>
                  <a:pt x="110663" y="4233"/>
                  <a:pt x="87132" y="7280"/>
                  <a:pt x="64096" y="12700"/>
                </a:cubicBezTo>
                <a:cubicBezTo>
                  <a:pt x="51065" y="15766"/>
                  <a:pt x="25996" y="25400"/>
                  <a:pt x="25996" y="25400"/>
                </a:cubicBezTo>
                <a:cubicBezTo>
                  <a:pt x="21763" y="31750"/>
                  <a:pt x="16709" y="37624"/>
                  <a:pt x="13296" y="44450"/>
                </a:cubicBezTo>
                <a:cubicBezTo>
                  <a:pt x="9955" y="51132"/>
                  <a:pt x="1048" y="83927"/>
                  <a:pt x="596" y="88900"/>
                </a:cubicBezTo>
                <a:cubicBezTo>
                  <a:pt x="-745" y="103656"/>
                  <a:pt x="596" y="118533"/>
                  <a:pt x="596" y="13335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2060"/>
                </a:solidFill>
              </a:ln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9FC545A0-39A8-46F6-AC87-46B4ED2AC462}"/>
              </a:ext>
            </a:extLst>
          </p:cNvPr>
          <p:cNvSpPr/>
          <p:nvPr/>
        </p:nvSpPr>
        <p:spPr>
          <a:xfrm>
            <a:off x="10001716" y="4033535"/>
            <a:ext cx="4780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50</a:t>
            </a:r>
            <a:r>
              <a:rPr lang="en-US" sz="1400" b="1" baseline="300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</a:t>
            </a:r>
            <a:r>
              <a:rPr lang="hy-AM" sz="1400" b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ru-RU" sz="1400">
              <a:solidFill>
                <a:srgbClr val="002060"/>
              </a:solidFill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7C65F986-7643-4D68-AA4F-695373792BC5}"/>
              </a:ext>
            </a:extLst>
          </p:cNvPr>
          <p:cNvSpPr/>
          <p:nvPr/>
        </p:nvSpPr>
        <p:spPr>
          <a:xfrm>
            <a:off x="9798755" y="4720821"/>
            <a:ext cx="18790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2400" b="1">
                <a:solidFill>
                  <a:srgbClr val="002060"/>
                </a:solidFill>
                <a:latin typeface="Sylfaen" panose="010A0502050306030303" pitchFamily="18" charset="0"/>
              </a:rPr>
              <a:t>∠ DEG = 50</a:t>
            </a:r>
            <a:r>
              <a:rPr lang="en-US" sz="2400" b="1" baseline="30000">
                <a:ln w="0"/>
                <a:solidFill>
                  <a:srgbClr val="002060"/>
                </a:solidFill>
                <a:latin typeface="Sylfaen" panose="010A0502050306030303" pitchFamily="18" charset="0"/>
              </a:rPr>
              <a:t>0</a:t>
            </a:r>
            <a:r>
              <a:rPr lang="hy-AM" sz="2400" b="1">
                <a:ln w="0"/>
                <a:solidFill>
                  <a:srgbClr val="002060"/>
                </a:solidFill>
                <a:latin typeface="Sylfaen" panose="010A0502050306030303" pitchFamily="18" charset="0"/>
              </a:rPr>
              <a:t> </a:t>
            </a:r>
            <a:endParaRPr lang="ru-RU" sz="2400" b="1">
              <a:solidFill>
                <a:srgbClr val="002060"/>
              </a:solidFill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2658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800" decel="100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800" decel="100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20" grpId="0"/>
      <p:bldP spid="21" grpId="0"/>
      <p:bldP spid="22" grpId="0"/>
      <p:bldP spid="23" grpId="0" animBg="1"/>
      <p:bldP spid="24" grpId="0" animBg="1"/>
      <p:bldP spid="25" grpId="0" animBg="1"/>
      <p:bldP spid="26" grpId="0" animBg="1"/>
      <p:bldP spid="27" grpId="0"/>
      <p:bldP spid="28" grpId="0"/>
      <p:bldP spid="29" grpId="0"/>
      <p:bldP spid="30" grpId="0"/>
      <p:bldP spid="31" grpId="0"/>
      <p:bldP spid="37" grpId="0" animBg="1"/>
      <p:bldP spid="41" grpId="0"/>
      <p:bldP spid="42" grpId="0"/>
      <p:bldP spid="43" grpId="0"/>
      <p:bldP spid="44" grpId="0" animBg="1"/>
      <p:bldP spid="46" grpId="0" animBg="1"/>
      <p:bldP spid="47" grpId="0" animBg="1"/>
      <p:bldP spid="48" grpId="0"/>
      <p:bldP spid="55" grpId="0" animBg="1"/>
      <p:bldP spid="56" grpId="0" animBg="1"/>
      <p:bldP spid="57" grpId="0" animBg="1"/>
      <p:bldP spid="58" grpId="0"/>
      <p:bldP spid="59" grpId="0"/>
      <p:bldP spid="60" grpId="0"/>
      <p:bldP spid="61" grpId="0" animBg="1"/>
      <p:bldP spid="71" grpId="0" animBg="1"/>
      <p:bldP spid="72" grpId="0" animBg="1"/>
      <p:bldP spid="74" grpId="0" animBg="1"/>
      <p:bldP spid="75" grpId="0" animBg="1"/>
      <p:bldP spid="78" grpId="0" animBg="1"/>
      <p:bldP spid="80" grpId="0" animBg="1"/>
      <p:bldP spid="81" grpId="0"/>
      <p:bldP spid="82" grpId="0"/>
      <p:bldP spid="83" grpId="0"/>
      <p:bldP spid="84" grpId="0"/>
      <p:bldP spid="85" grpId="0"/>
      <p:bldP spid="86" grpId="0"/>
      <p:bldP spid="87" grpId="0" animBg="1"/>
      <p:bldP spid="88" grpId="0"/>
      <p:bldP spid="8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D70EE1-6322-44CA-AA15-B917EB22E2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28" t="9884" r="37192"/>
          <a:stretch/>
        </p:blipFill>
        <p:spPr>
          <a:xfrm>
            <a:off x="9353550" y="0"/>
            <a:ext cx="283845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8B2BEAE-8D0F-4E62-9B06-01743FE4F366}"/>
              </a:ext>
            </a:extLst>
          </p:cNvPr>
          <p:cNvSpPr/>
          <p:nvPr/>
        </p:nvSpPr>
        <p:spPr>
          <a:xfrm>
            <a:off x="232877" y="2753975"/>
            <a:ext cx="912067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y-AM" sz="5400" b="0" cap="none" spc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Արդյունքների ամփոփում</a:t>
            </a:r>
            <a:endParaRPr lang="en-US" sz="5400" b="0" cap="none" spc="0">
              <a:ln w="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36962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D70EE1-6322-44CA-AA15-B917EB22E2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663"/>
          <a:stretch/>
        </p:blipFill>
        <p:spPr>
          <a:xfrm>
            <a:off x="0" y="-121144"/>
            <a:ext cx="2601532" cy="761021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350ADAC-8A8C-470C-881C-F71A6C30DA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7539" y="1519781"/>
            <a:ext cx="8687993" cy="30777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99CC"/>
              </a:buClr>
              <a:buSzTx/>
              <a:buFont typeface="Wingdings" panose="05000000000000000000" pitchFamily="2" charset="2"/>
              <a:buChar char="Ø"/>
              <a:tabLst/>
            </a:pP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Կարգավորված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 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թվազույգերից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 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ո՞րն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 է 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հավասարման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 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լուծում</a:t>
            </a:r>
            <a:r>
              <a:rPr kumimoji="0" lang="hy-AM" altLang="ru-RU" sz="2000" b="1" i="0" u="none" strike="noStrike" cap="none" normalizeH="0" baseline="0">
                <a:ln>
                  <a:noFill/>
                </a:ln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ը</a:t>
            </a:r>
            <a:r>
              <a:rPr kumimoji="0" lang="ru-RU" altLang="ru-RU" sz="2000" b="1" i="0" u="none" strike="noStrike" cap="none" normalizeH="0" baseline="0">
                <a:ln>
                  <a:noFill/>
                </a:ln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։</a:t>
            </a:r>
            <a:r>
              <a:rPr kumimoji="0" lang="hy-AM" altLang="ru-RU" sz="2000" b="1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   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7x-2y=-5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194C9F-64AC-4B8E-ABDD-14CC113C123A}"/>
              </a:ext>
            </a:extLst>
          </p:cNvPr>
          <p:cNvSpPr/>
          <p:nvPr/>
        </p:nvSpPr>
        <p:spPr>
          <a:xfrm>
            <a:off x="3535497" y="2072986"/>
            <a:ext cx="19992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y-AM" sz="2000" b="1" i="0">
                <a:solidFill>
                  <a:srgbClr val="2124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Միայն (1;5)(1;5)</a:t>
            </a:r>
            <a:endParaRPr lang="ru-RU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CE23C9-7A49-428D-BCE7-47D5F2FCF5B2}"/>
              </a:ext>
            </a:extLst>
          </p:cNvPr>
          <p:cNvSpPr/>
          <p:nvPr/>
        </p:nvSpPr>
        <p:spPr>
          <a:xfrm>
            <a:off x="7296263" y="2533653"/>
            <a:ext cx="24256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hy-AM" sz="2000" b="1" i="0">
                <a:solidFill>
                  <a:srgbClr val="2124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Միայն (-1;1)(−1;1)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EA29D3-268B-4A01-9547-A6CDBBEF7C1C}"/>
              </a:ext>
            </a:extLst>
          </p:cNvPr>
          <p:cNvSpPr/>
          <p:nvPr/>
        </p:nvSpPr>
        <p:spPr>
          <a:xfrm>
            <a:off x="3535497" y="2533653"/>
            <a:ext cx="26015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y-AM" sz="2000" b="1" i="0">
                <a:solidFill>
                  <a:srgbClr val="2124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Ե՛վ </a:t>
            </a:r>
            <a:r>
              <a:rPr lang="en-US" sz="2000" b="1" i="0">
                <a:solidFill>
                  <a:srgbClr val="2124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(</a:t>
            </a:r>
            <a:r>
              <a:rPr lang="hy-AM" sz="2000" b="1" i="0">
                <a:solidFill>
                  <a:srgbClr val="2124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1;5</a:t>
            </a:r>
            <a:r>
              <a:rPr lang="en-US" sz="2000" b="1" i="0">
                <a:solidFill>
                  <a:srgbClr val="2124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)</a:t>
            </a:r>
            <a:r>
              <a:rPr lang="hy-AM" sz="2000" b="1" i="0">
                <a:solidFill>
                  <a:srgbClr val="2124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-ը և՛ </a:t>
            </a:r>
            <a:r>
              <a:rPr lang="en-US" sz="2000" b="1" i="0">
                <a:solidFill>
                  <a:srgbClr val="2124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(</a:t>
            </a:r>
            <a:r>
              <a:rPr lang="hy-AM" sz="2000" b="1" i="0">
                <a:solidFill>
                  <a:srgbClr val="2124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-1;1</a:t>
            </a:r>
            <a:r>
              <a:rPr lang="en-US" sz="2000" b="1" i="0">
                <a:solidFill>
                  <a:srgbClr val="2124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)</a:t>
            </a:r>
            <a:r>
              <a:rPr lang="hy-AM" sz="2000" b="1" i="0">
                <a:solidFill>
                  <a:srgbClr val="2124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-ը</a:t>
            </a:r>
            <a:endParaRPr lang="ru-RU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2481B2-AFFC-483B-944A-8EE4F711D4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5214" y="329501"/>
            <a:ext cx="9476786" cy="81560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056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hy-AM" altLang="ru-RU" sz="5000" b="1" i="0" u="none" strike="noStrike" cap="none" normalizeH="0" baseline="0">
                <a:ln>
                  <a:solidFill>
                    <a:srgbClr val="0099CC"/>
                  </a:solidFill>
                </a:ln>
                <a:solidFill>
                  <a:srgbClr val="0099CC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Ընտրի՛ր ճիշտ պատասխանը</a:t>
            </a:r>
            <a:endParaRPr kumimoji="0" lang="ru-RU" altLang="ru-RU" sz="5000" b="0" i="0" u="none" strike="noStrike" cap="none" normalizeH="0" baseline="0">
              <a:ln>
                <a:solidFill>
                  <a:srgbClr val="0099CC"/>
                </a:solidFill>
              </a:ln>
              <a:solidFill>
                <a:srgbClr val="0099CC"/>
              </a:solidFill>
              <a:effectLst/>
              <a:latin typeface="Sylfaen" panose="010A0502050306030303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957B807-1BB8-4F97-9583-E61C4BA0D631}"/>
              </a:ext>
            </a:extLst>
          </p:cNvPr>
          <p:cNvSpPr/>
          <p:nvPr/>
        </p:nvSpPr>
        <p:spPr>
          <a:xfrm>
            <a:off x="6898469" y="2014874"/>
            <a:ext cx="3008671" cy="553103"/>
          </a:xfrm>
          <a:prstGeom prst="ellipse">
            <a:avLst/>
          </a:prstGeom>
          <a:ln w="28575">
            <a:solidFill>
              <a:srgbClr val="0099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383E13E-E60A-46FF-B5E4-E004DBDE755D}"/>
              </a:ext>
            </a:extLst>
          </p:cNvPr>
          <p:cNvSpPr/>
          <p:nvPr/>
        </p:nvSpPr>
        <p:spPr>
          <a:xfrm>
            <a:off x="7296263" y="2091371"/>
            <a:ext cx="24256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y-AM" sz="2000" b="1" i="0">
                <a:solidFill>
                  <a:srgbClr val="2124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Ո՛չ մեկը, ո՛չ մյուսը</a:t>
            </a:r>
            <a:endParaRPr lang="ru-RU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4F822D81-0E84-40A5-B5DE-1924056A83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7179" y="3274072"/>
            <a:ext cx="7782580" cy="61555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0" fontAlgn="b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99CC"/>
              </a:buClr>
              <a:buSzTx/>
              <a:buFont typeface="Wingdings" panose="05000000000000000000" pitchFamily="2" charset="2"/>
              <a:buChar char="Ø"/>
              <a:tabLst/>
            </a:pPr>
            <a:r>
              <a:rPr kumimoji="0" lang="ru-RU" altLang="ru-RU" sz="2000" b="1" i="0" u="none" strike="noStrike" cap="none" normalizeH="0" baseline="0">
                <a:ln>
                  <a:noFill/>
                </a:ln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2x+y=4</a:t>
            </a:r>
            <a:r>
              <a:rPr kumimoji="0" lang="hy-AM" altLang="ru-RU" sz="2000" b="1" i="0" u="none" strike="noStrike" cap="none" normalizeH="0" baseline="0">
                <a:ln>
                  <a:noFill/>
                </a:ln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  </a:t>
            </a:r>
            <a:r>
              <a:rPr kumimoji="0" lang="ru-RU" altLang="ru-RU" sz="2000" b="1" i="0" u="none" strike="noStrike" cap="none" normalizeH="0" baseline="0">
                <a:ln>
                  <a:noFill/>
                </a:ln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y=3x-1​  </a:t>
            </a:r>
            <a:br>
              <a:rPr kumimoji="0" lang="ru-RU" altLang="ru-RU" sz="2000" b="1" i="0" u="none" strike="noStrike" cap="none" normalizeH="0" baseline="0">
                <a:ln>
                  <a:noFill/>
                </a:ln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</a:br>
            <a:r>
              <a:rPr kumimoji="0" lang="ru-RU" altLang="ru-RU" sz="2000" b="1" i="0" u="none" strike="noStrike" cap="none" normalizeH="0" baseline="0">
                <a:ln>
                  <a:noFill/>
                </a:ln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Բավարարո՞ւմ է արդյոք (1,2)(1,2) -ը երկու հավասարումներին էլ:</a:t>
            </a:r>
            <a:endParaRPr kumimoji="0" lang="ru-RU" altLang="ru-RU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5A4A3CA-852C-4A38-9B7B-860288D23BF7}"/>
              </a:ext>
            </a:extLst>
          </p:cNvPr>
          <p:cNvSpPr/>
          <p:nvPr/>
        </p:nvSpPr>
        <p:spPr>
          <a:xfrm>
            <a:off x="6783783" y="3956521"/>
            <a:ext cx="41870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y-AM" sz="20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ոչ</a:t>
            </a:r>
            <a:endParaRPr lang="en-US" sz="20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ylfaen" panose="010A0502050306030303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D4CB05A-551A-416D-A4B7-3E5C08F41FA7}"/>
              </a:ext>
            </a:extLst>
          </p:cNvPr>
          <p:cNvSpPr/>
          <p:nvPr/>
        </p:nvSpPr>
        <p:spPr>
          <a:xfrm>
            <a:off x="3188322" y="3953382"/>
            <a:ext cx="3008671" cy="553103"/>
          </a:xfrm>
          <a:prstGeom prst="ellipse">
            <a:avLst/>
          </a:prstGeom>
          <a:ln w="28575">
            <a:solidFill>
              <a:srgbClr val="0099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FA059E6-5479-4174-B85F-BB840579874E}"/>
              </a:ext>
            </a:extLst>
          </p:cNvPr>
          <p:cNvSpPr/>
          <p:nvPr/>
        </p:nvSpPr>
        <p:spPr>
          <a:xfrm>
            <a:off x="4232001" y="3956521"/>
            <a:ext cx="60625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y-AM" sz="20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այո</a:t>
            </a:r>
            <a:endParaRPr lang="en-US" sz="20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ylfaen" panose="010A0502050306030303" pitchFamily="18" charset="0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5C42AD8D-CDB0-4AB2-9F83-7B199514C0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5316" y="4754949"/>
            <a:ext cx="5002973" cy="61555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0" fontAlgn="b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99CC"/>
              </a:buClr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ru-RU" sz="2000" b="1" i="0" u="none" strike="noStrike" cap="none" normalizeH="0" baseline="0">
                <a:ln>
                  <a:noFill/>
                </a:ln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y=5x+2                  4x-y=0</a:t>
            </a:r>
            <a:br>
              <a:rPr kumimoji="0" lang="en-US" altLang="ru-RU" sz="2000" b="1" i="0" u="none" strike="noStrike" cap="none" normalizeH="0" baseline="0">
                <a:ln>
                  <a:noFill/>
                </a:ln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</a:br>
            <a:r>
              <a:rPr kumimoji="0" lang="hy-AM" altLang="ru-RU" sz="2000" b="1" i="0" u="none" strike="noStrike" cap="none" normalizeH="0" baseline="0">
                <a:ln>
                  <a:noFill/>
                </a:ln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Համակարգի լուծո՞ւմ է արդյո՞ք  </a:t>
            </a:r>
            <a:r>
              <a:rPr kumimoji="0" lang="en-US" altLang="ru-RU" sz="2000" b="1" i="0" u="none" strike="noStrike" cap="none" normalizeH="0" baseline="0">
                <a:ln>
                  <a:noFill/>
                </a:ln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(2; 12)</a:t>
            </a:r>
            <a:r>
              <a:rPr kumimoji="0" lang="hy-AM" altLang="ru-RU" sz="2000" b="1" i="0" u="none" strike="noStrike" cap="none" normalizeH="0" baseline="0">
                <a:ln>
                  <a:noFill/>
                </a:ln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-ը:</a:t>
            </a:r>
            <a:endParaRPr kumimoji="0" lang="ru-RU" altLang="ru-RU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26EC31F-5CAE-41B6-8DE8-85663AFE7473}"/>
              </a:ext>
            </a:extLst>
          </p:cNvPr>
          <p:cNvSpPr/>
          <p:nvPr/>
        </p:nvSpPr>
        <p:spPr>
          <a:xfrm>
            <a:off x="5698151" y="5500877"/>
            <a:ext cx="3008671" cy="553103"/>
          </a:xfrm>
          <a:prstGeom prst="ellipse">
            <a:avLst/>
          </a:prstGeom>
          <a:ln w="28575">
            <a:solidFill>
              <a:srgbClr val="0099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360720F-0E82-4F6E-9E86-E496006269EC}"/>
              </a:ext>
            </a:extLst>
          </p:cNvPr>
          <p:cNvSpPr/>
          <p:nvPr/>
        </p:nvSpPr>
        <p:spPr>
          <a:xfrm>
            <a:off x="4377600" y="5551357"/>
            <a:ext cx="60625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y-AM" sz="20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այո</a:t>
            </a:r>
            <a:endParaRPr lang="en-US" sz="20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ylfaen" panose="010A0502050306030303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674DA40-0A54-4BF7-A86F-11F5B2E6B618}"/>
              </a:ext>
            </a:extLst>
          </p:cNvPr>
          <p:cNvSpPr/>
          <p:nvPr/>
        </p:nvSpPr>
        <p:spPr>
          <a:xfrm>
            <a:off x="6929382" y="5551357"/>
            <a:ext cx="41870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y-AM" sz="20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ոչ</a:t>
            </a:r>
            <a:endParaRPr lang="en-US" sz="20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4305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7" grpId="0"/>
      <p:bldP spid="11" grpId="0" animBg="1"/>
      <p:bldP spid="12" grpId="0"/>
      <p:bldP spid="14" grpId="0" animBg="1"/>
      <p:bldP spid="16" grpId="0"/>
      <p:bldP spid="17" grpId="0" animBg="1"/>
      <p:bldP spid="18" grpId="0"/>
      <p:bldP spid="19" grpId="0" animBg="1"/>
      <p:bldP spid="21" grpId="0" animBg="1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D70EE1-6322-44CA-AA15-B917EB22E2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663"/>
          <a:stretch/>
        </p:blipFill>
        <p:spPr>
          <a:xfrm>
            <a:off x="0" y="-121144"/>
            <a:ext cx="2601532" cy="761021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489DEF7-9144-40A1-AA49-8A918DE1C923}"/>
              </a:ext>
            </a:extLst>
          </p:cNvPr>
          <p:cNvSpPr/>
          <p:nvPr/>
        </p:nvSpPr>
        <p:spPr>
          <a:xfrm>
            <a:off x="2964388" y="1522327"/>
            <a:ext cx="876662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99CC"/>
              </a:buClr>
              <a:buFont typeface="Wingdings" panose="05000000000000000000" pitchFamily="2" charset="2"/>
              <a:buChar char="v"/>
            </a:pPr>
            <a:r>
              <a:rPr lang="ru-RU" sz="2200" b="1">
                <a:latin typeface="Sylfaen" panose="010A0502050306030303" pitchFamily="18" charset="0"/>
              </a:rPr>
              <a:t>Ո</a:t>
            </a:r>
            <a:r>
              <a:rPr lang="hy-AM" sz="2200" b="1">
                <a:latin typeface="Sylfaen" panose="010A0502050306030303" pitchFamily="18" charset="0"/>
              </a:rPr>
              <a:t>՞</a:t>
            </a:r>
            <a:r>
              <a:rPr lang="ru-RU" sz="2200" b="1">
                <a:latin typeface="Sylfaen" panose="010A0502050306030303" pitchFamily="18" charset="0"/>
              </a:rPr>
              <a:t>ր անհավասարությունները կարելի է</a:t>
            </a:r>
            <a:r>
              <a:rPr lang="hy-AM" sz="2200" b="1">
                <a:latin typeface="Sylfaen" panose="010A0502050306030303" pitchFamily="18" charset="0"/>
              </a:rPr>
              <a:t> </a:t>
            </a:r>
            <a:r>
              <a:rPr lang="ru-RU" sz="2200" b="1">
                <a:latin typeface="Sylfaen" panose="010A0502050306030303" pitchFamily="18" charset="0"/>
              </a:rPr>
              <a:t>գումարել</a:t>
            </a:r>
            <a:r>
              <a:rPr lang="hy-AM" sz="2200" b="1">
                <a:latin typeface="Sylfaen" panose="010A0502050306030303" pitchFamily="18" charset="0"/>
              </a:rPr>
              <a:t>:</a:t>
            </a:r>
            <a:endParaRPr lang="ru-RU" sz="2200" b="1">
              <a:latin typeface="Sylfaen" panose="010A0502050306030303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891ED8-0BEF-4FE3-AF7B-B8A6D08C7D4B}"/>
              </a:ext>
            </a:extLst>
          </p:cNvPr>
          <p:cNvSpPr/>
          <p:nvPr/>
        </p:nvSpPr>
        <p:spPr>
          <a:xfrm>
            <a:off x="2964388" y="2114988"/>
            <a:ext cx="699588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y-AM" sz="2200" b="1">
                <a:latin typeface="Sylfaen" panose="010A0502050306030303" pitchFamily="18" charset="0"/>
              </a:rPr>
              <a:t>ա</a:t>
            </a:r>
            <a:r>
              <a:rPr lang="en-US" sz="2200" b="1">
                <a:latin typeface="Sylfaen" panose="010A0502050306030303" pitchFamily="18" charset="0"/>
              </a:rPr>
              <a:t>)  </a:t>
            </a:r>
            <a:r>
              <a:rPr lang="ru-RU" sz="2200" b="1">
                <a:latin typeface="Sylfaen" panose="010A0502050306030303" pitchFamily="18" charset="0"/>
              </a:rPr>
              <a:t>Եթե a, b, c և d թվերը</a:t>
            </a:r>
            <a:r>
              <a:rPr lang="hy-AM" sz="2200" b="1">
                <a:latin typeface="Sylfaen" panose="010A0502050306030303" pitchFamily="18" charset="0"/>
              </a:rPr>
              <a:t> </a:t>
            </a:r>
            <a:r>
              <a:rPr lang="ru-RU" sz="2200" b="1">
                <a:latin typeface="Sylfaen" panose="010A0502050306030303" pitchFamily="18" charset="0"/>
              </a:rPr>
              <a:t>այնպիսին</a:t>
            </a:r>
            <a:r>
              <a:rPr lang="hy-AM" sz="2200" b="1">
                <a:latin typeface="Sylfaen" panose="010A0502050306030303" pitchFamily="18" charset="0"/>
              </a:rPr>
              <a:t> </a:t>
            </a:r>
            <a:r>
              <a:rPr lang="ru-RU" sz="2200" b="1">
                <a:latin typeface="Sylfaen" panose="010A0502050306030303" pitchFamily="18" charset="0"/>
              </a:rPr>
              <a:t>են,</a:t>
            </a:r>
            <a:r>
              <a:rPr lang="hy-AM" sz="2200" b="1">
                <a:latin typeface="Sylfaen" panose="010A0502050306030303" pitchFamily="18" charset="0"/>
              </a:rPr>
              <a:t> </a:t>
            </a:r>
            <a:r>
              <a:rPr lang="ru-RU" sz="2200" b="1">
                <a:latin typeface="Sylfaen" panose="010A0502050306030303" pitchFamily="18" charset="0"/>
              </a:rPr>
              <a:t>որ</a:t>
            </a:r>
            <a:r>
              <a:rPr lang="hy-AM" sz="2200" b="1">
                <a:latin typeface="Sylfaen" panose="010A0502050306030303" pitchFamily="18" charset="0"/>
              </a:rPr>
              <a:t> </a:t>
            </a:r>
            <a:r>
              <a:rPr lang="ru-RU" sz="2200" b="1">
                <a:latin typeface="Sylfaen" panose="010A0502050306030303" pitchFamily="18" charset="0"/>
              </a:rPr>
              <a:t>a &lt; b և c &lt; d,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8FC609-56D4-4BFE-89D2-F44A5E844AC1}"/>
              </a:ext>
            </a:extLst>
          </p:cNvPr>
          <p:cNvSpPr/>
          <p:nvPr/>
        </p:nvSpPr>
        <p:spPr>
          <a:xfrm>
            <a:off x="2964388" y="2553867"/>
            <a:ext cx="840377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99CC"/>
              </a:buClr>
            </a:pPr>
            <a:r>
              <a:rPr lang="hy-AM" sz="2200" b="1">
                <a:latin typeface="Sylfaen" panose="010A0502050306030303" pitchFamily="18" charset="0"/>
              </a:rPr>
              <a:t>բ</a:t>
            </a:r>
            <a:r>
              <a:rPr lang="en-US" sz="2200" b="1">
                <a:latin typeface="Sylfaen" panose="010A0502050306030303" pitchFamily="18" charset="0"/>
              </a:rPr>
              <a:t>)</a:t>
            </a:r>
            <a:r>
              <a:rPr lang="hy-AM" sz="2200" b="1">
                <a:latin typeface="Sylfaen" panose="010A0502050306030303" pitchFamily="18" charset="0"/>
              </a:rPr>
              <a:t>   </a:t>
            </a:r>
            <a:r>
              <a:rPr lang="ru-RU" sz="2200" b="1">
                <a:latin typeface="Sylfaen" panose="010A0502050306030303" pitchFamily="18" charset="0"/>
              </a:rPr>
              <a:t>Եթե a, b, c և d դրական</a:t>
            </a:r>
            <a:r>
              <a:rPr lang="hy-AM" sz="2200" b="1">
                <a:latin typeface="Sylfaen" panose="010A0502050306030303" pitchFamily="18" charset="0"/>
              </a:rPr>
              <a:t> </a:t>
            </a:r>
            <a:r>
              <a:rPr lang="ru-RU" sz="2200" b="1">
                <a:latin typeface="Sylfaen" panose="010A0502050306030303" pitchFamily="18" charset="0"/>
              </a:rPr>
              <a:t>թվերը</a:t>
            </a:r>
            <a:r>
              <a:rPr lang="hy-AM" sz="2200" b="1">
                <a:latin typeface="Sylfaen" panose="010A0502050306030303" pitchFamily="18" charset="0"/>
              </a:rPr>
              <a:t> </a:t>
            </a:r>
            <a:r>
              <a:rPr lang="ru-RU" sz="2200" b="1">
                <a:latin typeface="Sylfaen" panose="010A0502050306030303" pitchFamily="18" charset="0"/>
              </a:rPr>
              <a:t>այնպիսին</a:t>
            </a:r>
            <a:r>
              <a:rPr lang="hy-AM" sz="2200" b="1">
                <a:latin typeface="Sylfaen" panose="010A0502050306030303" pitchFamily="18" charset="0"/>
              </a:rPr>
              <a:t> </a:t>
            </a:r>
            <a:r>
              <a:rPr lang="ru-RU" sz="2200" b="1">
                <a:latin typeface="Sylfaen" panose="010A0502050306030303" pitchFamily="18" charset="0"/>
              </a:rPr>
              <a:t>են,</a:t>
            </a:r>
            <a:r>
              <a:rPr lang="hy-AM" sz="2200" b="1">
                <a:latin typeface="Sylfaen" panose="010A0502050306030303" pitchFamily="18" charset="0"/>
              </a:rPr>
              <a:t> </a:t>
            </a:r>
            <a:r>
              <a:rPr lang="ru-RU" sz="2200" b="1">
                <a:latin typeface="Sylfaen" panose="010A0502050306030303" pitchFamily="18" charset="0"/>
              </a:rPr>
              <a:t>որ</a:t>
            </a:r>
            <a:r>
              <a:rPr lang="hy-AM" sz="2200" b="1">
                <a:latin typeface="Sylfaen" panose="010A0502050306030303" pitchFamily="18" charset="0"/>
              </a:rPr>
              <a:t> </a:t>
            </a:r>
            <a:r>
              <a:rPr lang="ru-RU" sz="2200" b="1">
                <a:latin typeface="Sylfaen" panose="010A0502050306030303" pitchFamily="18" charset="0"/>
              </a:rPr>
              <a:t>a &lt; b և</a:t>
            </a:r>
            <a:r>
              <a:rPr lang="hy-AM" sz="2200" b="1">
                <a:latin typeface="Sylfaen" panose="010A0502050306030303" pitchFamily="18" charset="0"/>
              </a:rPr>
              <a:t> </a:t>
            </a:r>
            <a:r>
              <a:rPr lang="ru-RU" sz="2200" b="1">
                <a:latin typeface="Sylfaen" panose="010A0502050306030303" pitchFamily="18" charset="0"/>
              </a:rPr>
              <a:t>c &lt; 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49B133-4EFD-4BF8-82EE-82B4EDC4D9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5214" y="329501"/>
            <a:ext cx="9476786" cy="81560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056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hy-AM" altLang="ru-RU" sz="5000" b="1" i="0" u="none" strike="noStrike" cap="none" normalizeH="0" baseline="0">
                <a:ln>
                  <a:solidFill>
                    <a:srgbClr val="0099CC"/>
                  </a:solidFill>
                </a:ln>
                <a:solidFill>
                  <a:srgbClr val="0099CC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Ընտրի՛ր ճիշտ պատասխանը</a:t>
            </a:r>
            <a:endParaRPr kumimoji="0" lang="ru-RU" altLang="ru-RU" sz="5000" b="0" i="0" u="none" strike="noStrike" cap="none" normalizeH="0" baseline="0">
              <a:ln>
                <a:solidFill>
                  <a:srgbClr val="0099CC"/>
                </a:solidFill>
              </a:ln>
              <a:solidFill>
                <a:srgbClr val="0099CC"/>
              </a:solidFill>
              <a:effectLst/>
              <a:latin typeface="Sylfaen" panose="010A0502050306030303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0D82EBA-4A78-4D5A-B163-4479599D32F6}"/>
              </a:ext>
            </a:extLst>
          </p:cNvPr>
          <p:cNvCxnSpPr>
            <a:cxnSpLocks/>
            <a:stCxn id="6" idx="1"/>
          </p:cNvCxnSpPr>
          <p:nvPr/>
        </p:nvCxnSpPr>
        <p:spPr>
          <a:xfrm>
            <a:off x="2964388" y="2769311"/>
            <a:ext cx="7442355" cy="7991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815A1825-595F-4FBB-8066-07B197C9EDB1}"/>
              </a:ext>
            </a:extLst>
          </p:cNvPr>
          <p:cNvSpPr/>
          <p:nvPr/>
        </p:nvSpPr>
        <p:spPr>
          <a:xfrm>
            <a:off x="3048000" y="3245210"/>
            <a:ext cx="8128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99CC"/>
              </a:buClr>
              <a:buFont typeface="Wingdings" panose="05000000000000000000" pitchFamily="2" charset="2"/>
              <a:buChar char="v"/>
            </a:pPr>
            <a:r>
              <a:rPr lang="ru-RU" sz="2200" b="1">
                <a:latin typeface="Sylfaen" panose="010A0502050306030303" pitchFamily="18" charset="0"/>
              </a:rPr>
              <a:t>Պատկանո</a:t>
            </a:r>
            <a:r>
              <a:rPr lang="hy-AM" sz="2200" b="1">
                <a:latin typeface="Sylfaen" panose="010A0502050306030303" pitchFamily="18" charset="0"/>
              </a:rPr>
              <a:t>՞</a:t>
            </a:r>
            <a:r>
              <a:rPr lang="ru-RU" sz="2200" b="1">
                <a:latin typeface="Sylfaen" panose="010A0502050306030303" pitchFamily="18" charset="0"/>
              </a:rPr>
              <a:t>ւմ է արդյոք</a:t>
            </a:r>
            <a:r>
              <a:rPr lang="hy-AM" sz="2200" b="1">
                <a:latin typeface="Sylfaen" panose="010A0502050306030303" pitchFamily="18" charset="0"/>
              </a:rPr>
              <a:t> </a:t>
            </a:r>
            <a:r>
              <a:rPr lang="ru-RU" sz="2200" b="1">
                <a:latin typeface="Sylfaen" panose="010A0502050306030303" pitchFamily="18" charset="0"/>
              </a:rPr>
              <a:t> </a:t>
            </a:r>
            <a:r>
              <a:rPr lang="hy-AM" sz="2200" b="1">
                <a:latin typeface="Sylfaen" panose="010A0502050306030303" pitchFamily="18" charset="0"/>
              </a:rPr>
              <a:t>«</a:t>
            </a:r>
            <a:r>
              <a:rPr lang="ru-RU" sz="2200" b="1">
                <a:latin typeface="Sylfaen" panose="010A0502050306030303" pitchFamily="18" charset="0"/>
              </a:rPr>
              <a:t>−2</a:t>
            </a:r>
            <a:r>
              <a:rPr lang="hy-AM" sz="2200" b="1">
                <a:latin typeface="Sylfaen" panose="010A0502050306030303" pitchFamily="18" charset="0"/>
              </a:rPr>
              <a:t>» </a:t>
            </a:r>
            <a:r>
              <a:rPr lang="ru-RU" sz="2200" b="1">
                <a:latin typeface="Sylfaen" panose="010A0502050306030303" pitchFamily="18" charset="0"/>
              </a:rPr>
              <a:t> թիվը թվային </a:t>
            </a:r>
            <a:r>
              <a:rPr lang="hy-AM" sz="2200" b="1">
                <a:latin typeface="Sylfaen" panose="010A0502050306030303" pitchFamily="18" charset="0"/>
              </a:rPr>
              <a:t>բ</a:t>
            </a:r>
            <a:r>
              <a:rPr lang="ru-RU" sz="2200" b="1">
                <a:latin typeface="Sylfaen" panose="010A0502050306030303" pitchFamily="18" charset="0"/>
              </a:rPr>
              <a:t>ազմությանը</a:t>
            </a:r>
          </a:p>
          <a:p>
            <a:pPr>
              <a:buClr>
                <a:srgbClr val="0099CC"/>
              </a:buClr>
            </a:pPr>
            <a:r>
              <a:rPr lang="hy-AM" sz="2200" b="1">
                <a:latin typeface="Sylfaen" panose="010A0502050306030303" pitchFamily="18" charset="0"/>
              </a:rPr>
              <a:t>	</a:t>
            </a:r>
            <a:r>
              <a:rPr lang="ru-RU" sz="2200" b="1">
                <a:latin typeface="Sylfaen" panose="010A0502050306030303" pitchFamily="18" charset="0"/>
              </a:rPr>
              <a:t>ա) [−3; 0]</a:t>
            </a:r>
            <a:r>
              <a:rPr lang="hy-AM" sz="2200" b="1">
                <a:latin typeface="Sylfaen" panose="010A0502050306030303" pitchFamily="18" charset="0"/>
              </a:rPr>
              <a:t>	</a:t>
            </a:r>
            <a:r>
              <a:rPr lang="ru-RU" sz="2200" b="1">
                <a:latin typeface="Sylfaen" panose="010A0502050306030303" pitchFamily="18" charset="0"/>
              </a:rPr>
              <a:t> </a:t>
            </a:r>
            <a:r>
              <a:rPr lang="hy-AM" sz="2200" b="1">
                <a:latin typeface="Sylfaen" panose="010A0502050306030303" pitchFamily="18" charset="0"/>
              </a:rPr>
              <a:t>բ</a:t>
            </a:r>
            <a:r>
              <a:rPr lang="ru-RU" sz="2200" b="1">
                <a:latin typeface="Sylfaen" panose="010A0502050306030303" pitchFamily="18" charset="0"/>
              </a:rPr>
              <a:t>) (−2; 3)</a:t>
            </a:r>
            <a:r>
              <a:rPr lang="hy-AM" sz="2200" b="1">
                <a:latin typeface="Sylfaen" panose="010A0502050306030303" pitchFamily="18" charset="0"/>
              </a:rPr>
              <a:t>	</a:t>
            </a:r>
            <a:r>
              <a:rPr lang="ru-RU" sz="2200" b="1">
                <a:latin typeface="Sylfaen" panose="010A0502050306030303" pitchFamily="18" charset="0"/>
              </a:rPr>
              <a:t> գ) (−∞; −2]</a:t>
            </a:r>
            <a:r>
              <a:rPr lang="hy-AM" sz="2200" b="1">
                <a:latin typeface="Sylfaen" panose="010A0502050306030303" pitchFamily="18" charset="0"/>
              </a:rPr>
              <a:t>	</a:t>
            </a:r>
            <a:r>
              <a:rPr lang="ru-RU" sz="2200" b="1">
                <a:latin typeface="Sylfaen" panose="010A0502050306030303" pitchFamily="18" charset="0"/>
              </a:rPr>
              <a:t> դ) (−3; +∞]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5319D88-865C-4486-8D7C-6CBA33F6CC01}"/>
              </a:ext>
            </a:extLst>
          </p:cNvPr>
          <p:cNvCxnSpPr/>
          <p:nvPr/>
        </p:nvCxnSpPr>
        <p:spPr>
          <a:xfrm>
            <a:off x="5943600" y="3838575"/>
            <a:ext cx="105727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48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D70EE1-6322-44CA-AA15-B917EB22E2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663"/>
          <a:stretch/>
        </p:blipFill>
        <p:spPr>
          <a:xfrm>
            <a:off x="0" y="-121144"/>
            <a:ext cx="2601532" cy="761021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6BA5115-469A-419A-83BA-54349116C37C}"/>
              </a:ext>
            </a:extLst>
          </p:cNvPr>
          <p:cNvSpPr/>
          <p:nvPr/>
        </p:nvSpPr>
        <p:spPr>
          <a:xfrm>
            <a:off x="2764955" y="1679759"/>
            <a:ext cx="88302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400" b="1" i="1">
                <a:latin typeface="Sylfaen" panose="010A0502050306030303" pitchFamily="18" charset="0"/>
              </a:rPr>
              <a:t>A</a:t>
            </a:r>
            <a:r>
              <a:rPr lang="en-US" sz="2400" b="1">
                <a:latin typeface="Sylfaen" panose="010A0502050306030303" pitchFamily="18" charset="0"/>
              </a:rPr>
              <a:t>, C </a:t>
            </a:r>
            <a:r>
              <a:rPr lang="hy-AM" sz="2400" b="1">
                <a:latin typeface="Sylfaen" panose="010A0502050306030303" pitchFamily="18" charset="0"/>
              </a:rPr>
              <a:t>և </a:t>
            </a:r>
            <a:r>
              <a:rPr lang="en-US" sz="2400" b="1">
                <a:latin typeface="Sylfaen" panose="010A0502050306030303" pitchFamily="18" charset="0"/>
              </a:rPr>
              <a:t>D </a:t>
            </a:r>
            <a:r>
              <a:rPr lang="hy-AM" sz="2400" b="1">
                <a:latin typeface="Sylfaen" panose="010A0502050306030303" pitchFamily="18" charset="0"/>
              </a:rPr>
              <a:t>կետերը գտնվում են </a:t>
            </a:r>
            <a:r>
              <a:rPr lang="en-US" sz="2400" b="1">
                <a:latin typeface="Sylfaen" panose="010A0502050306030303" pitchFamily="18" charset="0"/>
              </a:rPr>
              <a:t>B </a:t>
            </a:r>
            <a:r>
              <a:rPr lang="hy-AM" sz="2400" b="1">
                <a:latin typeface="Sylfaen" panose="010A0502050306030303" pitchFamily="18" charset="0"/>
              </a:rPr>
              <a:t>կենտրոնով շրջանագծի վրա:</a:t>
            </a:r>
          </a:p>
          <a:p>
            <a:pPr fontAlgn="base"/>
            <a:r>
              <a:rPr lang="hy-AM" sz="2400" b="1">
                <a:latin typeface="Sylfaen" panose="010A0502050306030303" pitchFamily="18" charset="0"/>
              </a:rPr>
              <a:t>Ինչի՞ է հավասար </a:t>
            </a:r>
            <a:r>
              <a:rPr lang="en-US" sz="2400" b="1">
                <a:latin typeface="Sylfaen" panose="010A0502050306030303" pitchFamily="18" charset="0"/>
              </a:rPr>
              <a:t>∠</a:t>
            </a:r>
            <a:r>
              <a:rPr lang="en-US" sz="2400" b="1" i="1">
                <a:latin typeface="Sylfaen" panose="010A0502050306030303" pitchFamily="18" charset="0"/>
              </a:rPr>
              <a:t>ADC</a:t>
            </a:r>
            <a:r>
              <a:rPr lang="en-US" sz="2400" b="1">
                <a:latin typeface="Sylfaen" panose="010A0502050306030303" pitchFamily="18" charset="0"/>
              </a:rPr>
              <a:t>-</a:t>
            </a:r>
            <a:r>
              <a:rPr lang="hy-AM" sz="2400" b="1">
                <a:latin typeface="Sylfaen" panose="010A0502050306030303" pitchFamily="18" charset="0"/>
              </a:rPr>
              <a:t>ն, եթե </a:t>
            </a:r>
            <a:r>
              <a:rPr lang="en-US" sz="2400" b="1">
                <a:latin typeface="Sylfaen" panose="010A0502050306030303" pitchFamily="18" charset="0"/>
              </a:rPr>
              <a:t>∠</a:t>
            </a:r>
            <a:r>
              <a:rPr lang="en-US" sz="2400" b="1" i="1">
                <a:latin typeface="Sylfaen" panose="010A0502050306030303" pitchFamily="18" charset="0"/>
              </a:rPr>
              <a:t>ABC</a:t>
            </a:r>
            <a:r>
              <a:rPr lang="en-US" sz="2400" b="1">
                <a:latin typeface="Sylfaen" panose="010A0502050306030303" pitchFamily="18" charset="0"/>
              </a:rPr>
              <a:t>-</a:t>
            </a:r>
            <a:r>
              <a:rPr lang="hy-AM" sz="2400" b="1">
                <a:latin typeface="Sylfaen" panose="010A0502050306030303" pitchFamily="18" charset="0"/>
              </a:rPr>
              <a:t>ն </a:t>
            </a:r>
            <a:r>
              <a:rPr lang="en-US" sz="2400" b="1">
                <a:latin typeface="Sylfaen" panose="010A0502050306030303" pitchFamily="18" charset="0"/>
              </a:rPr>
              <a:t> 40</a:t>
            </a:r>
            <a:r>
              <a:rPr lang="en-US" sz="2400" b="1" baseline="30000">
                <a:latin typeface="Sylfaen" panose="010A0502050306030303" pitchFamily="18" charset="0"/>
              </a:rPr>
              <a:t>0 </a:t>
            </a:r>
            <a:r>
              <a:rPr lang="hy-AM" sz="2400" b="1">
                <a:latin typeface="Sylfaen" panose="010A0502050306030303" pitchFamily="18" charset="0"/>
              </a:rPr>
              <a:t>է:</a:t>
            </a:r>
            <a:endParaRPr lang="ru-RU" sz="2400" b="1">
              <a:latin typeface="Sylfaen" panose="010A0502050306030303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47C19CC-499B-44ED-B6D7-4401B7E6C565}"/>
              </a:ext>
            </a:extLst>
          </p:cNvPr>
          <p:cNvSpPr/>
          <p:nvPr/>
        </p:nvSpPr>
        <p:spPr>
          <a:xfrm>
            <a:off x="4343400" y="3263900"/>
            <a:ext cx="3479800" cy="2972663"/>
          </a:xfrm>
          <a:prstGeom prst="ellipse">
            <a:avLst/>
          </a:prstGeom>
          <a:ln w="38100">
            <a:solidFill>
              <a:srgbClr val="0099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5EA884D-A223-49D0-873E-251CDA0CA875}"/>
              </a:ext>
            </a:extLst>
          </p:cNvPr>
          <p:cNvCxnSpPr/>
          <p:nvPr/>
        </p:nvCxnSpPr>
        <p:spPr>
          <a:xfrm flipH="1" flipV="1">
            <a:off x="5867400" y="3263900"/>
            <a:ext cx="228600" cy="1587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BDB081A-C219-4364-AF91-4905327180AF}"/>
              </a:ext>
            </a:extLst>
          </p:cNvPr>
          <p:cNvCxnSpPr/>
          <p:nvPr/>
        </p:nvCxnSpPr>
        <p:spPr>
          <a:xfrm flipV="1">
            <a:off x="6096000" y="3429000"/>
            <a:ext cx="774700" cy="142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BD6D0-2F75-49B3-B5AD-9A886A8B1717}"/>
              </a:ext>
            </a:extLst>
          </p:cNvPr>
          <p:cNvCxnSpPr/>
          <p:nvPr/>
        </p:nvCxnSpPr>
        <p:spPr>
          <a:xfrm flipH="1">
            <a:off x="5715000" y="3263900"/>
            <a:ext cx="152400" cy="2972663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A11DB10-0C58-4496-88DF-13B1A8035E21}"/>
              </a:ext>
            </a:extLst>
          </p:cNvPr>
          <p:cNvCxnSpPr/>
          <p:nvPr/>
        </p:nvCxnSpPr>
        <p:spPr>
          <a:xfrm flipV="1">
            <a:off x="5740400" y="3429000"/>
            <a:ext cx="1130300" cy="2807563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E9455636-B891-44AC-8683-5E378B2C7145}"/>
              </a:ext>
            </a:extLst>
          </p:cNvPr>
          <p:cNvSpPr/>
          <p:nvPr/>
        </p:nvSpPr>
        <p:spPr>
          <a:xfrm>
            <a:off x="6083300" y="485140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4E1AA5B-5831-4BD8-B718-34E558A18578}"/>
              </a:ext>
            </a:extLst>
          </p:cNvPr>
          <p:cNvSpPr/>
          <p:nvPr/>
        </p:nvSpPr>
        <p:spPr>
          <a:xfrm>
            <a:off x="6870700" y="338455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BCC6B3D-DABC-4D92-A7BA-CDF7BD2AD598}"/>
              </a:ext>
            </a:extLst>
          </p:cNvPr>
          <p:cNvSpPr/>
          <p:nvPr/>
        </p:nvSpPr>
        <p:spPr>
          <a:xfrm>
            <a:off x="5848350" y="323215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EC76CFC-4A5F-4447-BC62-6E09B512FF92}"/>
              </a:ext>
            </a:extLst>
          </p:cNvPr>
          <p:cNvSpPr/>
          <p:nvPr/>
        </p:nvSpPr>
        <p:spPr>
          <a:xfrm>
            <a:off x="5721350" y="617220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BF6C63E-5EAE-4BD7-B900-A2E2D0D48BE6}"/>
              </a:ext>
            </a:extLst>
          </p:cNvPr>
          <p:cNvSpPr/>
          <p:nvPr/>
        </p:nvSpPr>
        <p:spPr>
          <a:xfrm>
            <a:off x="5725989" y="2940421"/>
            <a:ext cx="32092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>
                <a:ln w="0"/>
                <a:solidFill>
                  <a:srgbClr val="00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D9B9E9D-4263-4761-95BE-DF3A694EEC2F}"/>
              </a:ext>
            </a:extLst>
          </p:cNvPr>
          <p:cNvSpPr/>
          <p:nvPr/>
        </p:nvSpPr>
        <p:spPr>
          <a:xfrm>
            <a:off x="6846331" y="3086962"/>
            <a:ext cx="33374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>
                <a:ln w="0"/>
                <a:solidFill>
                  <a:srgbClr val="00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A7FD29D-72AE-4147-9FC8-71F2B4086BA3}"/>
              </a:ext>
            </a:extLst>
          </p:cNvPr>
          <p:cNvSpPr/>
          <p:nvPr/>
        </p:nvSpPr>
        <p:spPr>
          <a:xfrm>
            <a:off x="5898873" y="4795510"/>
            <a:ext cx="32412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>
                <a:ln w="0"/>
                <a:solidFill>
                  <a:srgbClr val="00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098DEDE-3671-4129-B8BE-17D282CBACE7}"/>
              </a:ext>
            </a:extLst>
          </p:cNvPr>
          <p:cNvSpPr/>
          <p:nvPr/>
        </p:nvSpPr>
        <p:spPr>
          <a:xfrm>
            <a:off x="5569520" y="6124977"/>
            <a:ext cx="34176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47045505-0A66-4E11-B472-AD56779F4BB2}"/>
              </a:ext>
            </a:extLst>
          </p:cNvPr>
          <p:cNvSpPr/>
          <p:nvPr/>
        </p:nvSpPr>
        <p:spPr>
          <a:xfrm>
            <a:off x="5734050" y="5924550"/>
            <a:ext cx="120650" cy="25400"/>
          </a:xfrm>
          <a:custGeom>
            <a:avLst/>
            <a:gdLst>
              <a:gd name="connsiteX0" fmla="*/ 0 w 120650"/>
              <a:gd name="connsiteY0" fmla="*/ 0 h 25400"/>
              <a:gd name="connsiteX1" fmla="*/ 101600 w 120650"/>
              <a:gd name="connsiteY1" fmla="*/ 6350 h 25400"/>
              <a:gd name="connsiteX2" fmla="*/ 120650 w 120650"/>
              <a:gd name="connsiteY2" fmla="*/ 25400 h 2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650" h="25400">
                <a:moveTo>
                  <a:pt x="0" y="0"/>
                </a:moveTo>
                <a:cubicBezTo>
                  <a:pt x="33867" y="2117"/>
                  <a:pt x="68395" y="-641"/>
                  <a:pt x="101600" y="6350"/>
                </a:cubicBezTo>
                <a:cubicBezTo>
                  <a:pt x="110388" y="8200"/>
                  <a:pt x="120650" y="25400"/>
                  <a:pt x="120650" y="25400"/>
                </a:cubicBezTo>
              </a:path>
            </a:pathLst>
          </a:cu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DA21320-17AD-4BA2-BD10-6237D664AC3E}"/>
              </a:ext>
            </a:extLst>
          </p:cNvPr>
          <p:cNvSpPr/>
          <p:nvPr/>
        </p:nvSpPr>
        <p:spPr>
          <a:xfrm>
            <a:off x="6057900" y="4603609"/>
            <a:ext cx="146050" cy="50941"/>
          </a:xfrm>
          <a:custGeom>
            <a:avLst/>
            <a:gdLst>
              <a:gd name="connsiteX0" fmla="*/ 0 w 146050"/>
              <a:gd name="connsiteY0" fmla="*/ 12841 h 50941"/>
              <a:gd name="connsiteX1" fmla="*/ 107950 w 146050"/>
              <a:gd name="connsiteY1" fmla="*/ 6491 h 50941"/>
              <a:gd name="connsiteX2" fmla="*/ 120650 w 146050"/>
              <a:gd name="connsiteY2" fmla="*/ 25541 h 50941"/>
              <a:gd name="connsiteX3" fmla="*/ 146050 w 146050"/>
              <a:gd name="connsiteY3" fmla="*/ 50941 h 50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050" h="50941">
                <a:moveTo>
                  <a:pt x="0" y="12841"/>
                </a:moveTo>
                <a:cubicBezTo>
                  <a:pt x="27305" y="7876"/>
                  <a:pt x="76546" y="-9211"/>
                  <a:pt x="107950" y="6491"/>
                </a:cubicBezTo>
                <a:cubicBezTo>
                  <a:pt x="114776" y="9904"/>
                  <a:pt x="115254" y="20145"/>
                  <a:pt x="120650" y="25541"/>
                </a:cubicBezTo>
                <a:cubicBezTo>
                  <a:pt x="151301" y="56192"/>
                  <a:pt x="131535" y="21911"/>
                  <a:pt x="146050" y="5094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8E42817-157B-4893-9445-9D0CC32FD609}"/>
              </a:ext>
            </a:extLst>
          </p:cNvPr>
          <p:cNvSpPr/>
          <p:nvPr/>
        </p:nvSpPr>
        <p:spPr>
          <a:xfrm>
            <a:off x="8382693" y="3703707"/>
            <a:ext cx="236475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KaTeX_Main"/>
              </a:rPr>
              <a:t>∠</a:t>
            </a:r>
            <a:r>
              <a:rPr lang="en-US" sz="4000" b="1" i="1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KaTeX_Math"/>
              </a:rPr>
              <a:t>ADC</a:t>
            </a:r>
            <a:r>
              <a:rPr lang="en-US" sz="4000" b="1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inherit"/>
              </a:rPr>
              <a:t>=</a:t>
            </a:r>
            <a:r>
              <a:rPr lang="en-US" sz="4000" b="1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20</a:t>
            </a:r>
            <a:r>
              <a:rPr lang="en-US" sz="4000" b="1" baseline="3000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0</a:t>
            </a:r>
            <a:endParaRPr lang="en-US" sz="4000" b="1">
              <a:ln w="22225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D74415E-D229-4823-B93E-483E7F3B4634}"/>
              </a:ext>
            </a:extLst>
          </p:cNvPr>
          <p:cNvSpPr/>
          <p:nvPr/>
        </p:nvSpPr>
        <p:spPr>
          <a:xfrm>
            <a:off x="3412280" y="238251"/>
            <a:ext cx="840234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y-AM" sz="5000" b="1">
                <a:ln>
                  <a:solidFill>
                    <a:srgbClr val="12611F"/>
                  </a:solidFill>
                </a:ln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«Հաշվի՛ր իմ փոխարեն»</a:t>
            </a:r>
            <a:r>
              <a:rPr lang="hy-AM" sz="5000" b="1">
                <a:ln>
                  <a:solidFill>
                    <a:srgbClr val="12611F"/>
                  </a:solidFill>
                </a:ln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Times New Roman" panose="02020603050405020304" pitchFamily="18" charset="0"/>
              </a:rPr>
              <a:t> </a:t>
            </a:r>
            <a:endParaRPr lang="ru-RU" sz="3000" b="1">
              <a:ln>
                <a:solidFill>
                  <a:srgbClr val="12611F"/>
                </a:solidFill>
              </a:ln>
              <a:solidFill>
                <a:srgbClr val="0099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DE0A68-4F50-44DC-985E-F38863F450F9}"/>
              </a:ext>
            </a:extLst>
          </p:cNvPr>
          <p:cNvSpPr/>
          <p:nvPr/>
        </p:nvSpPr>
        <p:spPr>
          <a:xfrm>
            <a:off x="5970920" y="4005377"/>
            <a:ext cx="5549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b="1">
                <a:solidFill>
                  <a:srgbClr val="002060"/>
                </a:solidFill>
                <a:latin typeface="Sylfaen" panose="010A0502050306030303" pitchFamily="18" charset="0"/>
              </a:rPr>
              <a:t>40</a:t>
            </a:r>
            <a:r>
              <a:rPr lang="en-US" b="1" baseline="300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</a:t>
            </a:r>
            <a:r>
              <a:rPr lang="hy-AM" b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7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D70EE1-6322-44CA-AA15-B917EB22E2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28" t="9884" r="37192"/>
          <a:stretch/>
        </p:blipFill>
        <p:spPr>
          <a:xfrm>
            <a:off x="9353550" y="0"/>
            <a:ext cx="283845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8B2BEAE-8D0F-4E62-9B06-01743FE4F366}"/>
              </a:ext>
            </a:extLst>
          </p:cNvPr>
          <p:cNvSpPr/>
          <p:nvPr/>
        </p:nvSpPr>
        <p:spPr>
          <a:xfrm>
            <a:off x="232877" y="2753975"/>
            <a:ext cx="912067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y-AM" sz="5400" b="0" cap="none" spc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Արդյունքների ամփոփում</a:t>
            </a:r>
            <a:endParaRPr lang="en-US" sz="5400" b="0" cap="none" spc="0">
              <a:ln w="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36583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D70EE1-6322-44CA-AA15-B917EB22E2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094373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45AB594-CD50-4D39-ADB7-B506C7507098}"/>
              </a:ext>
            </a:extLst>
          </p:cNvPr>
          <p:cNvSpPr/>
          <p:nvPr/>
        </p:nvSpPr>
        <p:spPr>
          <a:xfrm>
            <a:off x="-618186" y="2297857"/>
            <a:ext cx="13007662" cy="226228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281673-4EF4-467B-9DD5-5172965DFF09}"/>
              </a:ext>
            </a:extLst>
          </p:cNvPr>
          <p:cNvSpPr/>
          <p:nvPr/>
        </p:nvSpPr>
        <p:spPr>
          <a:xfrm>
            <a:off x="1326103" y="2618423"/>
            <a:ext cx="95397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y-AM" sz="5400" b="0" cap="none" spc="0">
                <a:ln w="0">
                  <a:solidFill>
                    <a:srgbClr val="0099CC"/>
                  </a:solidFill>
                </a:ln>
                <a:solidFill>
                  <a:srgbClr val="00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Մաթեմատիկական մրցաշար</a:t>
            </a:r>
            <a:endParaRPr lang="en-US" sz="5400" b="0" cap="none" spc="0" dirty="0">
              <a:ln w="0">
                <a:solidFill>
                  <a:srgbClr val="0099CC"/>
                </a:solidFill>
              </a:ln>
              <a:solidFill>
                <a:srgbClr val="0099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479AFE-81F3-4CCB-9165-CA16EDE52F3A}"/>
              </a:ext>
            </a:extLst>
          </p:cNvPr>
          <p:cNvSpPr/>
          <p:nvPr/>
        </p:nvSpPr>
        <p:spPr>
          <a:xfrm>
            <a:off x="3650458" y="3694524"/>
            <a:ext cx="4891083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y-AM" sz="2500" b="0" cap="none" spc="0">
                <a:ln w="0">
                  <a:solidFill>
                    <a:srgbClr val="0099CC"/>
                  </a:solidFill>
                </a:ln>
                <a:solidFill>
                  <a:srgbClr val="00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Մրցում են </a:t>
            </a:r>
            <a:r>
              <a:rPr lang="en-US" sz="2500" b="0" cap="none" spc="0">
                <a:ln w="0">
                  <a:solidFill>
                    <a:srgbClr val="0099CC"/>
                  </a:solidFill>
                </a:ln>
                <a:solidFill>
                  <a:srgbClr val="00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VIII</a:t>
            </a:r>
            <a:r>
              <a:rPr lang="hy-AM" sz="2500" b="0" cap="none" spc="0">
                <a:ln w="0">
                  <a:solidFill>
                    <a:srgbClr val="0099CC"/>
                  </a:solidFill>
                </a:ln>
                <a:solidFill>
                  <a:srgbClr val="00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դասարանցիները</a:t>
            </a:r>
            <a:endParaRPr lang="en-US" sz="2500" b="0" cap="none" spc="0" dirty="0">
              <a:ln w="0">
                <a:solidFill>
                  <a:srgbClr val="0099CC"/>
                </a:solidFill>
              </a:ln>
              <a:solidFill>
                <a:srgbClr val="0099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ending_skizb">
            <a:hlinkClick r:id="" action="ppaction://media"/>
            <a:extLst>
              <a:ext uri="{FF2B5EF4-FFF2-40B4-BE49-F238E27FC236}">
                <a16:creationId xmlns:a16="http://schemas.microsoft.com/office/drawing/2014/main" id="{4E1EC977-4048-4641-B98D-FB1EBC4DFD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51843" y="6857999"/>
            <a:ext cx="427840" cy="42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653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D70EE1-6322-44CA-AA15-B917EB22E2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663"/>
          <a:stretch/>
        </p:blipFill>
        <p:spPr>
          <a:xfrm>
            <a:off x="0" y="-121144"/>
            <a:ext cx="2601532" cy="761021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D994D3F-25A5-48D0-AAA8-924B86F20DEF}"/>
              </a:ext>
            </a:extLst>
          </p:cNvPr>
          <p:cNvSpPr/>
          <p:nvPr/>
        </p:nvSpPr>
        <p:spPr>
          <a:xfrm>
            <a:off x="3112394" y="1139049"/>
            <a:ext cx="6050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rgbClr val="0099CC"/>
              </a:buClr>
              <a:buFont typeface="Wingdings" panose="05000000000000000000" pitchFamily="2" charset="2"/>
              <a:buChar char="Ø"/>
            </a:pPr>
            <a:r>
              <a:rPr lang="hy-AM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Որո՞նք են հավասարասրուն սեղանի հայտանիշները</a:t>
            </a:r>
            <a:r>
              <a:rPr lang="hy-AM" b="1" i="0">
                <a:solidFill>
                  <a:srgbClr val="4E4E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:</a:t>
            </a:r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87E66A6-87CD-46D0-BCE5-FD0D921C8F15}"/>
              </a:ext>
            </a:extLst>
          </p:cNvPr>
          <p:cNvSpPr/>
          <p:nvPr/>
        </p:nvSpPr>
        <p:spPr>
          <a:xfrm>
            <a:off x="2715214" y="1582676"/>
            <a:ext cx="90947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y-AM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1. Եթե սեղանի հիմքին առընթեր անկյունները հավասար են, ապա սեղանը հավասարասրուն է: </a:t>
            </a:r>
            <a:br>
              <a:rPr lang="hy-AM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</a:br>
            <a:endParaRPr lang="hy-AM">
              <a:solidFill>
                <a:srgbClr val="0099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  <a:p>
            <a:r>
              <a:rPr lang="hy-AM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2. Եթե սեղանի անկյունագծերը հավասար են, ապա սեղանը հավասարասրուն է: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5CA6817-66A8-4A42-9DE4-F0CC0AC8DA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1532" y="79618"/>
            <a:ext cx="9476786" cy="81560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056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hy-AM" altLang="ru-RU" sz="5000" b="1" i="0" u="none" strike="noStrike" cap="none" normalizeH="0" baseline="0">
                <a:ln>
                  <a:solidFill>
                    <a:srgbClr val="0099CC"/>
                  </a:solidFill>
                </a:ln>
                <a:solidFill>
                  <a:srgbClr val="0099CC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Բլից</a:t>
            </a:r>
            <a:r>
              <a:rPr kumimoji="0" lang="ru-RU" altLang="ru-RU" sz="5000" b="0" i="0" u="none" strike="noStrike" cap="none" normalizeH="0" baseline="0">
                <a:ln>
                  <a:solidFill>
                    <a:srgbClr val="0099CC"/>
                  </a:solidFill>
                </a:ln>
                <a:solidFill>
                  <a:srgbClr val="0099CC"/>
                </a:solidFill>
                <a:effectLst/>
                <a:latin typeface="Sylfaen" panose="010A0502050306030303" pitchFamily="18" charset="0"/>
              </a:rPr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1E292F-0727-48C1-8AC7-874DC7E56B20}"/>
              </a:ext>
            </a:extLst>
          </p:cNvPr>
          <p:cNvSpPr/>
          <p:nvPr/>
        </p:nvSpPr>
        <p:spPr>
          <a:xfrm>
            <a:off x="2956070" y="3033964"/>
            <a:ext cx="4493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rgbClr val="0099CC"/>
              </a:buClr>
              <a:buFont typeface="Wingdings" panose="05000000000000000000" pitchFamily="2" charset="2"/>
              <a:buChar char="Ø"/>
            </a:pPr>
            <a:r>
              <a:rPr lang="hy-AM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Որո՞նք են շեղանկյան հայտանիշները</a:t>
            </a:r>
            <a:r>
              <a:rPr lang="hy-AM" b="1" i="0">
                <a:solidFill>
                  <a:srgbClr val="4E4E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:</a:t>
            </a:r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382234-F375-44FA-8410-61E954DF3665}"/>
              </a:ext>
            </a:extLst>
          </p:cNvPr>
          <p:cNvSpPr/>
          <p:nvPr/>
        </p:nvSpPr>
        <p:spPr>
          <a:xfrm>
            <a:off x="2791414" y="3654255"/>
            <a:ext cx="947678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y-AM" i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1. Եթե զուգահեռագծի անկյունագծերը փոխուղղահայաց են, ապա զուգահեռագիծը շեղանկյուն է:</a:t>
            </a:r>
          </a:p>
          <a:p>
            <a:r>
              <a:rPr lang="hy-AM" i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 </a:t>
            </a:r>
          </a:p>
          <a:p>
            <a:r>
              <a:rPr lang="hy-AM" i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2. Եթե զուգահեռագծի երկու կից կողմերը հավասար են, ապա զուգահեռագիծը շեղանկյուն է:</a:t>
            </a:r>
          </a:p>
          <a:p>
            <a:r>
              <a:rPr lang="hy-AM" i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 </a:t>
            </a:r>
          </a:p>
          <a:p>
            <a:r>
              <a:rPr lang="hy-AM" i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3. Եթե զուգահեռագծի անկյունագծերը նաև անկյունների կիսորդներ են, ապա զուգահեռագիծը շեղանկյուն է:</a:t>
            </a:r>
          </a:p>
          <a:p>
            <a:r>
              <a:rPr lang="hy-AM" i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 </a:t>
            </a:r>
          </a:p>
          <a:p>
            <a:r>
              <a:rPr lang="hy-AM" i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4. Եթե քառանկյան բոլոր կողմերը հավասար են, ապա քառանկյունը շեղանկյուն է:  </a:t>
            </a:r>
          </a:p>
        </p:txBody>
      </p:sp>
    </p:spTree>
    <p:extLst>
      <p:ext uri="{BB962C8B-B14F-4D97-AF65-F5344CB8AC3E}">
        <p14:creationId xmlns:p14="http://schemas.microsoft.com/office/powerpoint/2010/main" val="10197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2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D70EE1-6322-44CA-AA15-B917EB22E29B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1144"/>
            <a:ext cx="12192000" cy="761021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DA552FD-7F33-4CE9-915D-B4642861A9C6}"/>
              </a:ext>
            </a:extLst>
          </p:cNvPr>
          <p:cNvSpPr/>
          <p:nvPr/>
        </p:nvSpPr>
        <p:spPr>
          <a:xfrm>
            <a:off x="-415636" y="-1"/>
            <a:ext cx="13102936" cy="1246909"/>
          </a:xfrm>
          <a:prstGeom prst="roundRect">
            <a:avLst/>
          </a:prstGeom>
          <a:solidFill>
            <a:srgbClr val="00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062B63-E859-4BE8-A2E1-0C391D74A361}"/>
              </a:ext>
            </a:extLst>
          </p:cNvPr>
          <p:cNvSpPr/>
          <p:nvPr/>
        </p:nvSpPr>
        <p:spPr>
          <a:xfrm>
            <a:off x="2492059" y="-39278"/>
            <a:ext cx="6792244" cy="12861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y-AM" sz="7500" b="1">
                <a:ln>
                  <a:solidFill>
                    <a:srgbClr val="0099CC"/>
                  </a:solidFill>
                </a:ln>
                <a:solidFill>
                  <a:schemeClr val="bg1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Նպատակները</a:t>
            </a:r>
            <a:endParaRPr lang="ru-RU" sz="7500" b="1">
              <a:ln>
                <a:solidFill>
                  <a:srgbClr val="0099CC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8F3C9E4-56CE-459C-A7A8-2228DE5EEB98}"/>
              </a:ext>
            </a:extLst>
          </p:cNvPr>
          <p:cNvSpPr/>
          <p:nvPr/>
        </p:nvSpPr>
        <p:spPr>
          <a:xfrm>
            <a:off x="241772" y="1655932"/>
            <a:ext cx="11404128" cy="4314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07000"/>
              </a:lnSpc>
              <a:spcAft>
                <a:spcPts val="800"/>
              </a:spcAft>
              <a:buClr>
                <a:srgbClr val="0099CC"/>
              </a:buClr>
              <a:buSzPct val="100000"/>
              <a:buFont typeface="Wingdings" panose="05000000000000000000" pitchFamily="2" charset="2"/>
              <a:buChar char="§"/>
            </a:pPr>
            <a:r>
              <a:rPr lang="hy-AM" sz="3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 Մաթեմատիկայի նկատմամբ  հետաքրքրություն սերմանելը</a:t>
            </a:r>
            <a:br>
              <a:rPr lang="hy-AM" sz="3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endParaRPr lang="ru-RU" sz="3500" b="1" dirty="0">
              <a:solidFill>
                <a:schemeClr val="tx1">
                  <a:lumMod val="85000"/>
                  <a:lumOff val="15000"/>
                </a:schemeClr>
              </a:solidFill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Clr>
                <a:srgbClr val="0099CC"/>
              </a:buClr>
              <a:buSzPct val="100000"/>
              <a:buFont typeface="Wingdings" panose="05000000000000000000" pitchFamily="2" charset="2"/>
              <a:buChar char="§"/>
            </a:pPr>
            <a:r>
              <a:rPr lang="hy-AM" sz="3500" b="1">
                <a:solidFill>
                  <a:schemeClr val="tx1">
                    <a:lumMod val="85000"/>
                    <a:lumOff val="15000"/>
                  </a:schemeClr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Ուշադրության </a:t>
            </a:r>
            <a:r>
              <a:rPr lang="hy-AM" sz="3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զարգացում, տրամաբանական մտածողություն և նոր գիտելիքների ձեռքբերում</a:t>
            </a:r>
            <a:br>
              <a:rPr lang="hy-AM" sz="3500" b="1">
                <a:solidFill>
                  <a:schemeClr val="tx1">
                    <a:lumMod val="85000"/>
                    <a:lumOff val="15000"/>
                  </a:schemeClr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endParaRPr lang="ru-RU" sz="3500" b="1">
              <a:solidFill>
                <a:schemeClr val="tx1">
                  <a:lumMod val="85000"/>
                  <a:lumOff val="15000"/>
                </a:schemeClr>
              </a:solidFill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Clr>
                <a:srgbClr val="0099CC"/>
              </a:buClr>
              <a:buSzPct val="100000"/>
              <a:buFont typeface="Wingdings" panose="05000000000000000000" pitchFamily="2" charset="2"/>
              <a:buChar char="§"/>
            </a:pPr>
            <a:r>
              <a:rPr lang="hy-AM" sz="3500" b="1">
                <a:solidFill>
                  <a:schemeClr val="tx1">
                    <a:lumMod val="85000"/>
                    <a:lumOff val="15000"/>
                  </a:schemeClr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Թիմում աշխատելու ունակություն</a:t>
            </a:r>
            <a:endParaRPr lang="ru-RU" sz="3500" b="1" dirty="0">
              <a:solidFill>
                <a:schemeClr val="tx1">
                  <a:lumMod val="85000"/>
                  <a:lumOff val="15000"/>
                </a:schemeClr>
              </a:solidFill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1601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D70EE1-6322-44CA-AA15-B917EB22E2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663"/>
          <a:stretch/>
        </p:blipFill>
        <p:spPr>
          <a:xfrm>
            <a:off x="0" y="-121144"/>
            <a:ext cx="2601532" cy="761021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92AFB93-D72D-465B-AB0E-549D44F79D45}"/>
              </a:ext>
            </a:extLst>
          </p:cNvPr>
          <p:cNvSpPr/>
          <p:nvPr/>
        </p:nvSpPr>
        <p:spPr>
          <a:xfrm>
            <a:off x="3172300" y="535900"/>
            <a:ext cx="8537171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>
                <a:solidFill>
                  <a:srgbClr val="000000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Когда-то давным-давно знаменитый физик-математик Б.Паскаль сказал: </a:t>
            </a:r>
            <a:br>
              <a:rPr lang="hy-AM" sz="4000">
                <a:solidFill>
                  <a:srgbClr val="000000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y-AM" sz="4000">
              <a:solidFill>
                <a:srgbClr val="000000"/>
              </a:solidFill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5000" b="1">
                <a:ln>
                  <a:solidFill>
                    <a:srgbClr val="0099CC"/>
                  </a:solidFill>
                </a:ln>
                <a:solidFill>
                  <a:srgbClr val="0099CC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“Предмет математики настолько серьезен, что полезно не упускать случая, сделать его немного занимательным!”</a:t>
            </a:r>
            <a:r>
              <a:rPr lang="hy-AM" sz="5000" b="1">
                <a:ln>
                  <a:solidFill>
                    <a:srgbClr val="0099CC"/>
                  </a:solidFill>
                </a:ln>
                <a:solidFill>
                  <a:srgbClr val="0099CC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5000" b="1">
              <a:ln>
                <a:solidFill>
                  <a:srgbClr val="0099CC"/>
                </a:solidFill>
              </a:ln>
              <a:solidFill>
                <a:srgbClr val="0099CC"/>
              </a:solidFill>
            </a:endParaRPr>
          </a:p>
        </p:txBody>
      </p:sp>
      <p:pic>
        <p:nvPicPr>
          <p:cNvPr id="4" name="ending_skizb">
            <a:hlinkClick r:id="" action="ppaction://media"/>
            <a:extLst>
              <a:ext uri="{FF2B5EF4-FFF2-40B4-BE49-F238E27FC236}">
                <a16:creationId xmlns:a16="http://schemas.microsoft.com/office/drawing/2014/main" id="{B366CB08-FCF4-47C3-8BDA-BBD54F9656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18932" y="6080799"/>
            <a:ext cx="482600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9678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8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D70EE1-6322-44CA-AA15-B917EB22E2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663" b="8292"/>
          <a:stretch/>
        </p:blipFill>
        <p:spPr>
          <a:xfrm>
            <a:off x="0" y="-121144"/>
            <a:ext cx="2601532" cy="6979144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1C6C25A7-99C2-4558-88AD-F235817F5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3700" y="1357261"/>
            <a:ext cx="6657272" cy="272522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99CC"/>
              </a:buClr>
              <a:buSzTx/>
              <a:buFont typeface="Wingdings" panose="05000000000000000000" pitchFamily="2" charset="2"/>
              <a:buChar char="Ø"/>
              <a:tabLst/>
            </a:pPr>
            <a:r>
              <a:rPr kumimoji="0" lang="hy-AM" altLang="ru-RU" sz="2000" b="1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Ի՞նչ են անում երկրի վրա բոլոր մարդիկ միաժամանակ:</a:t>
            </a:r>
            <a:endParaRPr kumimoji="0" lang="hy-AM" altLang="ru-RU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054DC444-DE27-426E-8230-9EE00B49A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3700" y="1925625"/>
            <a:ext cx="8530246" cy="58029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99CC"/>
              </a:buClr>
              <a:buSzTx/>
              <a:buFont typeface="Wingdings" panose="05000000000000000000" pitchFamily="2" charset="2"/>
              <a:buChar char="Ø"/>
              <a:tabLst/>
            </a:pPr>
            <a:r>
              <a:rPr kumimoji="0" lang="hy-AM" altLang="ru-RU" sz="2000" b="1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Երկու հոգի թենիս են խաղում: Յուրաքանչյուրը խաղացել է հինգ խաղ և հինգ անգամ հաղթել է:  Դա հնարավո՞ր է:</a:t>
            </a:r>
            <a:endParaRPr kumimoji="0" lang="hy-AM" altLang="ru-RU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B3D82F19-AC9E-48E3-A6CB-21501694F6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3700" y="3233772"/>
            <a:ext cx="7314503" cy="272522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99CC"/>
              </a:buClr>
              <a:buSzTx/>
              <a:buFont typeface="Wingdings" panose="05000000000000000000" pitchFamily="2" charset="2"/>
              <a:buChar char="Ø"/>
              <a:tabLst/>
            </a:pPr>
            <a:r>
              <a:rPr kumimoji="0" lang="hy-AM" altLang="ru-RU" sz="2000" b="1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Ինչպե՞ս կարող է նետված ձուն երեք մետր թռչել ու չկոտրվել:</a:t>
            </a:r>
            <a:endParaRPr kumimoji="0" lang="hy-AM" altLang="ru-RU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679CAB63-B7F1-436C-800A-8F8436FEB4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3700" y="4505235"/>
            <a:ext cx="5599290" cy="272522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99CC"/>
              </a:buClr>
              <a:buSzTx/>
              <a:buFont typeface="Wingdings" panose="05000000000000000000" pitchFamily="2" charset="2"/>
              <a:buChar char="Ø"/>
              <a:tabLst/>
            </a:pPr>
            <a:r>
              <a:rPr kumimoji="0" lang="hy-AM" altLang="ru-RU" sz="2000" b="1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Ի՞նչը չի տեղավորվի ամենամեծ կաթսայի մեջ:</a:t>
            </a:r>
            <a:endParaRPr kumimoji="0" lang="hy-AM" altLang="ru-RU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C0E51AC9-F294-4C26-933E-05B773FC74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3700" y="4970891"/>
            <a:ext cx="8466810" cy="88807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99CC"/>
              </a:buClr>
              <a:buSzTx/>
              <a:buFont typeface="Wingdings" panose="05000000000000000000" pitchFamily="2" charset="2"/>
              <a:buChar char="Ø"/>
              <a:tabLst/>
            </a:pPr>
            <a:r>
              <a:rPr kumimoji="0" lang="hy-AM" altLang="ru-RU" sz="20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Մի արբանյակը Երկրի շուրջ մեկ պտույտ է կատարում 1 ժամ 40 րոպեի ընթացքում, իսկ մյուսը՝ 100 րոպեում: Ինչպե՞ս կարող է դա լինել:</a:t>
            </a:r>
            <a:endParaRPr kumimoji="0" lang="hy-AM" alt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0C516A4-6CF7-4E24-8981-B2FBF3BE05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5214" y="329501"/>
            <a:ext cx="9476786" cy="81560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056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hy-AM" altLang="ru-RU" sz="5000" b="1" i="0" u="none" strike="noStrike" cap="none" normalizeH="0" baseline="0">
                <a:ln>
                  <a:solidFill>
                    <a:srgbClr val="0099CC"/>
                  </a:solidFill>
                </a:ln>
                <a:solidFill>
                  <a:srgbClr val="0099CC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Խթանման փուլ</a:t>
            </a:r>
            <a:r>
              <a:rPr kumimoji="0" lang="ru-RU" altLang="ru-RU" sz="5000" b="0" i="0" u="none" strike="noStrike" cap="none" normalizeH="0" baseline="0">
                <a:ln>
                  <a:solidFill>
                    <a:srgbClr val="0099CC"/>
                  </a:solidFill>
                </a:ln>
                <a:solidFill>
                  <a:srgbClr val="0099CC"/>
                </a:solidFill>
                <a:effectLst/>
                <a:latin typeface="Sylfaen" panose="010A0502050306030303" pitchFamily="18" charset="0"/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AEACEDF-C295-4DDC-97CE-05C912D3E4AD}"/>
              </a:ext>
            </a:extLst>
          </p:cNvPr>
          <p:cNvSpPr/>
          <p:nvPr/>
        </p:nvSpPr>
        <p:spPr>
          <a:xfrm>
            <a:off x="9851004" y="1298205"/>
            <a:ext cx="16129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y-AM" altLang="ru-RU" b="1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Ծերանում են </a:t>
            </a:r>
            <a:endParaRPr lang="ru-RU">
              <a:solidFill>
                <a:srgbClr val="0099CC"/>
              </a:solidFill>
              <a:latin typeface="Sylfaen" panose="010A0502050306030303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BD81AAE-76A0-4057-B6B2-38C5D87D0E9C}"/>
              </a:ext>
            </a:extLst>
          </p:cNvPr>
          <p:cNvSpPr/>
          <p:nvPr/>
        </p:nvSpPr>
        <p:spPr>
          <a:xfrm>
            <a:off x="3623518" y="2552704"/>
            <a:ext cx="76601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y-AM" altLang="ru-RU" b="1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Երկուսն էլ տարբեր խաղեր էին խաղում այլ մարդկանց հետ: </a:t>
            </a:r>
            <a:endParaRPr lang="ru-RU">
              <a:solidFill>
                <a:srgbClr val="0099CC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DF7387E-0482-4A34-ADAA-948EFA4B7357}"/>
              </a:ext>
            </a:extLst>
          </p:cNvPr>
          <p:cNvSpPr/>
          <p:nvPr/>
        </p:nvSpPr>
        <p:spPr>
          <a:xfrm>
            <a:off x="3338068" y="3538682"/>
            <a:ext cx="90527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y-AM" altLang="ru-RU" sz="2000" b="1" dirty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Եթե ձուն նետվում է ավելի քան երեք մետր, ապա առաջին երեք մետրը այն կթռչի առանց կոտրվելու:</a:t>
            </a:r>
            <a:endParaRPr lang="ru-RU" sz="2000" dirty="0">
              <a:solidFill>
                <a:srgbClr val="0099CC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C436539-D191-4D6C-92F4-08BBF524407E}"/>
              </a:ext>
            </a:extLst>
          </p:cNvPr>
          <p:cNvSpPr/>
          <p:nvPr/>
        </p:nvSpPr>
        <p:spPr>
          <a:xfrm>
            <a:off x="9120923" y="4469127"/>
            <a:ext cx="2481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y-AM" altLang="ru-RU" b="1" dirty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Կաթսայի կափարիչը</a:t>
            </a:r>
            <a:endParaRPr lang="ru-RU" dirty="0">
              <a:solidFill>
                <a:srgbClr val="0099CC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75E6D4F-97FE-4DC3-BC21-A42826933571}"/>
              </a:ext>
            </a:extLst>
          </p:cNvPr>
          <p:cNvSpPr/>
          <p:nvPr/>
        </p:nvSpPr>
        <p:spPr>
          <a:xfrm>
            <a:off x="3552139" y="5798433"/>
            <a:ext cx="66960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y-AM" altLang="ru-RU" sz="2000" b="1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Մեկ ժամ քառասուն րոպեն հավասար է հարյուր րոպեի: </a:t>
            </a:r>
            <a:endParaRPr lang="ru-RU" sz="2000">
              <a:solidFill>
                <a:srgbClr val="0099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568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3" grpId="0" animBg="1"/>
      <p:bldP spid="14" grpId="0" animBg="1"/>
      <p:bldP spid="17" grpId="0"/>
      <p:bldP spid="18" grpId="0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D70EE1-6322-44CA-AA15-B917EB22E2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663"/>
          <a:stretch/>
        </p:blipFill>
        <p:spPr>
          <a:xfrm>
            <a:off x="0" y="-121144"/>
            <a:ext cx="2601532" cy="761021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7196142-1197-4638-8C97-D377E61396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0387" y="1428630"/>
            <a:ext cx="3917739" cy="272522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99CC"/>
              </a:buClr>
              <a:buSzTx/>
              <a:buFont typeface="Wingdings" panose="05000000000000000000" pitchFamily="2" charset="2"/>
              <a:buChar char="Ø"/>
              <a:tabLst/>
            </a:pPr>
            <a:r>
              <a:rPr kumimoji="0" lang="hy-AM" altLang="ru-RU" sz="20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Ո՞ր բառն է միշտ սխալ հնչում:</a:t>
            </a:r>
            <a:endParaRPr kumimoji="0" lang="hy-AM" alt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19F2449-BA68-4A80-A8CF-206479D931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0387" y="2194069"/>
            <a:ext cx="3893695" cy="272522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99CC"/>
              </a:buClr>
              <a:buSzTx/>
              <a:buFont typeface="Wingdings" panose="05000000000000000000" pitchFamily="2" charset="2"/>
              <a:buChar char="Ø"/>
              <a:tabLst/>
            </a:pPr>
            <a:r>
              <a:rPr kumimoji="0" lang="hy-AM" altLang="ru-RU" sz="20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Ի՞նչպիսի քարեր չկան ծովում:</a:t>
            </a:r>
            <a:endParaRPr kumimoji="0" lang="hy-AM" alt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13E27F5-51AA-4008-A94C-CA91CE845E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0387" y="2910091"/>
            <a:ext cx="8833780" cy="58029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99CC"/>
              </a:buClr>
              <a:buSzTx/>
              <a:buFont typeface="Wingdings" panose="05000000000000000000" pitchFamily="2" charset="2"/>
              <a:buChar char="Ø"/>
              <a:tabLst/>
            </a:pPr>
            <a:r>
              <a:rPr kumimoji="0" lang="hy-AM" altLang="ru-RU" sz="2000" b="1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Ի՞նչ նշան պետք է տեղադրել 4-ի և 5-ի միջև, որպեսզի արդյունքը լինի 4-ից ավելի և 5-ից պակաս:</a:t>
            </a:r>
            <a:endParaRPr kumimoji="0" lang="hy-AM" altLang="ru-RU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ADC8AE8-1273-4760-BE32-C7480B235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0387" y="3949064"/>
            <a:ext cx="8774838" cy="272522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99CC"/>
              </a:buClr>
              <a:buSzTx/>
              <a:buFont typeface="Wingdings" panose="05000000000000000000" pitchFamily="2" charset="2"/>
              <a:buChar char="Ø"/>
              <a:tabLst/>
            </a:pPr>
            <a:r>
              <a:rPr kumimoji="0" lang="hy-AM" altLang="ru-RU" sz="20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Հնարավո՞ր է կանխատեսել որևէ խաղի հաշիվը՝ դրա մեկնարկից առաջ:</a:t>
            </a:r>
            <a:endParaRPr kumimoji="0" lang="hy-AM" alt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3B5B3D9B-A224-4B42-BB7E-57EA4CB59B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7559" y="4812426"/>
            <a:ext cx="5208157" cy="272522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99CC"/>
              </a:buClr>
              <a:buSzTx/>
              <a:buFont typeface="Wingdings" panose="05000000000000000000" pitchFamily="2" charset="2"/>
              <a:buChar char="Ø"/>
              <a:tabLst/>
            </a:pPr>
            <a:r>
              <a:rPr kumimoji="0" lang="hy-AM" altLang="ru-RU" sz="2000" b="1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Ի՞նչ </a:t>
            </a:r>
            <a:r>
              <a:rPr kumimoji="0" lang="hy-AM" altLang="ru-RU" sz="20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կարող եք </a:t>
            </a:r>
            <a:r>
              <a:rPr lang="hy-AM" altLang="ru-RU" sz="2000" b="1" dirty="0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պատրաստել</a:t>
            </a:r>
            <a:r>
              <a:rPr kumimoji="0" lang="hy-AM" altLang="ru-RU" sz="20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, բայց չուտել:</a:t>
            </a:r>
            <a:endParaRPr kumimoji="0" lang="hy-AM" alt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4027CA-757C-4849-BBF7-2AE7FD4713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5214" y="329501"/>
            <a:ext cx="9476786" cy="81560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056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hy-AM" altLang="ru-RU" sz="5000" b="1" i="0" u="none" strike="noStrike" cap="none" normalizeH="0" baseline="0">
                <a:ln>
                  <a:solidFill>
                    <a:srgbClr val="0099CC"/>
                  </a:solidFill>
                </a:ln>
                <a:solidFill>
                  <a:srgbClr val="0099CC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Խթանման փուլ</a:t>
            </a:r>
            <a:r>
              <a:rPr kumimoji="0" lang="ru-RU" altLang="ru-RU" sz="5000" b="0" i="0" u="none" strike="noStrike" cap="none" normalizeH="0" baseline="0">
                <a:ln>
                  <a:solidFill>
                    <a:srgbClr val="0099CC"/>
                  </a:solidFill>
                </a:ln>
                <a:solidFill>
                  <a:srgbClr val="0099CC"/>
                </a:solidFill>
                <a:effectLst/>
                <a:latin typeface="Sylfaen" panose="010A0502050306030303" pitchFamily="18" charset="0"/>
              </a:rPr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D01166-3373-4AF2-BE93-4825B2FC0FE3}"/>
              </a:ext>
            </a:extLst>
          </p:cNvPr>
          <p:cNvSpPr/>
          <p:nvPr/>
        </p:nvSpPr>
        <p:spPr>
          <a:xfrm>
            <a:off x="7978175" y="1353804"/>
            <a:ext cx="849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y-AM" altLang="ru-RU" b="1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Սխալ </a:t>
            </a:r>
            <a:endParaRPr lang="ru-RU">
              <a:solidFill>
                <a:srgbClr val="0099CC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74FC0C0-B59F-467B-8A74-C83FE9FF5716}"/>
              </a:ext>
            </a:extLst>
          </p:cNvPr>
          <p:cNvSpPr/>
          <p:nvPr/>
        </p:nvSpPr>
        <p:spPr>
          <a:xfrm>
            <a:off x="8008493" y="2071531"/>
            <a:ext cx="574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y-AM" altLang="ru-RU" b="1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Չոր</a:t>
            </a:r>
            <a:endParaRPr lang="ru-RU">
              <a:solidFill>
                <a:srgbClr val="0099CC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9F2D8B3-DB0C-4712-86BF-39B896D881A1}"/>
              </a:ext>
            </a:extLst>
          </p:cNvPr>
          <p:cNvSpPr/>
          <p:nvPr/>
        </p:nvSpPr>
        <p:spPr>
          <a:xfrm>
            <a:off x="7978175" y="3246729"/>
            <a:ext cx="1471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y-AM" altLang="ru-RU" b="1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Ստորակետ </a:t>
            </a:r>
            <a:endParaRPr lang="ru-RU">
              <a:solidFill>
                <a:srgbClr val="0099CC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C9E2B9A-648F-46A4-B7E2-79B27AB1EB98}"/>
              </a:ext>
            </a:extLst>
          </p:cNvPr>
          <p:cNvSpPr/>
          <p:nvPr/>
        </p:nvSpPr>
        <p:spPr>
          <a:xfrm>
            <a:off x="8009455" y="4251246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y-AM" altLang="ru-RU" b="1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Այո, 0 - 0 </a:t>
            </a:r>
            <a:endParaRPr lang="ru-RU">
              <a:solidFill>
                <a:srgbClr val="0099CC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C871C7-BA86-495E-80D5-94853DEA669A}"/>
              </a:ext>
            </a:extLst>
          </p:cNvPr>
          <p:cNvSpPr/>
          <p:nvPr/>
        </p:nvSpPr>
        <p:spPr>
          <a:xfrm>
            <a:off x="8372674" y="4767141"/>
            <a:ext cx="9108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y-AM" altLang="ru-RU" b="1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Դասեր</a:t>
            </a:r>
            <a:endParaRPr lang="ru-RU">
              <a:solidFill>
                <a:srgbClr val="0099CC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06E8B14-2CE6-470F-8306-76CAC85C4C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7559" y="5731951"/>
            <a:ext cx="8218597" cy="272522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99CC"/>
              </a:buClr>
              <a:buSzTx/>
              <a:buFont typeface="Wingdings" panose="05000000000000000000" pitchFamily="2" charset="2"/>
              <a:buChar char="Ø"/>
              <a:tabLst/>
            </a:pPr>
            <a:r>
              <a:rPr kumimoji="0" lang="hy-AM" altLang="ru-RU" sz="20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Ի՞նչն է, որ քոնն է, բայց ուրիշներն այն ավելի շատ են օգտագործում:</a:t>
            </a:r>
            <a:endParaRPr kumimoji="0" lang="hy-AM" alt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5D8BA55-2C1D-4EFB-9E98-D8DD808EB8B2}"/>
              </a:ext>
            </a:extLst>
          </p:cNvPr>
          <p:cNvSpPr/>
          <p:nvPr/>
        </p:nvSpPr>
        <p:spPr>
          <a:xfrm>
            <a:off x="8403131" y="6054696"/>
            <a:ext cx="14814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y-AM" altLang="ru-RU" sz="2000" b="1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Քո անունը </a:t>
            </a:r>
            <a:endParaRPr lang="ru-RU" sz="2000">
              <a:solidFill>
                <a:srgbClr val="0099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61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2" grpId="0"/>
      <p:bldP spid="13" grpId="0"/>
      <p:bldP spid="14" grpId="0"/>
      <p:bldP spid="15" grpId="0"/>
      <p:bldP spid="16" grpId="0"/>
      <p:bldP spid="18" grpId="0" animBg="1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D70EE1-6322-44CA-AA15-B917EB22E2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28" t="9884" r="37192"/>
          <a:stretch/>
        </p:blipFill>
        <p:spPr>
          <a:xfrm>
            <a:off x="9353550" y="0"/>
            <a:ext cx="283845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8B2BEAE-8D0F-4E62-9B06-01743FE4F366}"/>
              </a:ext>
            </a:extLst>
          </p:cNvPr>
          <p:cNvSpPr/>
          <p:nvPr/>
        </p:nvSpPr>
        <p:spPr>
          <a:xfrm>
            <a:off x="232877" y="2753975"/>
            <a:ext cx="912067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y-AM" sz="5400" b="0" cap="none" spc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Արդյունքների ամփոփում</a:t>
            </a:r>
            <a:endParaRPr lang="en-US" sz="5400" b="0" cap="none" spc="0">
              <a:ln w="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45246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D70EE1-6322-44CA-AA15-B917EB22E2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663"/>
          <a:stretch/>
        </p:blipFill>
        <p:spPr>
          <a:xfrm>
            <a:off x="0" y="-121144"/>
            <a:ext cx="2601532" cy="761021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D994D3F-25A5-48D0-AAA8-924B86F20DEF}"/>
              </a:ext>
            </a:extLst>
          </p:cNvPr>
          <p:cNvSpPr/>
          <p:nvPr/>
        </p:nvSpPr>
        <p:spPr>
          <a:xfrm>
            <a:off x="3112394" y="1367649"/>
            <a:ext cx="41985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rgbClr val="0099CC"/>
              </a:buClr>
              <a:buFont typeface="Wingdings" panose="05000000000000000000" pitchFamily="2" charset="2"/>
              <a:buChar char="Ø"/>
            </a:pPr>
            <a:r>
              <a:rPr lang="hy-AM" sz="20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Ո՞ր պատկերն է կոչվում բեկյալ:</a:t>
            </a:r>
            <a:endParaRPr lang="ru-RU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87E66A6-87CD-46D0-BCE5-FD0D921C8F15}"/>
              </a:ext>
            </a:extLst>
          </p:cNvPr>
          <p:cNvSpPr/>
          <p:nvPr/>
        </p:nvSpPr>
        <p:spPr>
          <a:xfrm>
            <a:off x="3369970" y="1891845"/>
            <a:ext cx="74250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y-AM" sz="2000" b="1" i="0">
                <a:solidFill>
                  <a:srgbClr val="0099CC"/>
                </a:solidFill>
                <a:latin typeface="Sylfaen" panose="010A0502050306030303" pitchFamily="18" charset="0"/>
              </a:rPr>
              <a:t>Կետերից և դրանք միացնող հատվածներից բաղկացած պատկերը կոչվում է բեկյալ: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5CA6817-66A8-4A42-9DE4-F0CC0AC8DA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5214" y="24701"/>
            <a:ext cx="9476786" cy="81560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056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hy-AM" altLang="ru-RU" sz="5000" b="1" i="0" u="none" strike="noStrike" cap="none" normalizeH="0" baseline="0">
                <a:ln>
                  <a:solidFill>
                    <a:srgbClr val="0099CC"/>
                  </a:solidFill>
                </a:ln>
                <a:solidFill>
                  <a:srgbClr val="0099CC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Բլից</a:t>
            </a:r>
            <a:r>
              <a:rPr kumimoji="0" lang="ru-RU" altLang="ru-RU" sz="5000" b="0" i="0" u="none" strike="noStrike" cap="none" normalizeH="0" baseline="0">
                <a:ln>
                  <a:solidFill>
                    <a:srgbClr val="0099CC"/>
                  </a:solidFill>
                </a:ln>
                <a:solidFill>
                  <a:srgbClr val="0099CC"/>
                </a:solidFill>
                <a:effectLst/>
                <a:latin typeface="Sylfaen" panose="010A0502050306030303" pitchFamily="18" charset="0"/>
              </a:rPr>
              <a:t>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BF3C0F4-C944-4C8F-B538-3A62122A6A49}"/>
              </a:ext>
            </a:extLst>
          </p:cNvPr>
          <p:cNvSpPr/>
          <p:nvPr/>
        </p:nvSpPr>
        <p:spPr>
          <a:xfrm>
            <a:off x="3112394" y="2686365"/>
            <a:ext cx="48077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rgbClr val="0099CC"/>
              </a:buClr>
              <a:buFont typeface="Wingdings" panose="05000000000000000000" pitchFamily="2" charset="2"/>
              <a:buChar char="Ø"/>
            </a:pPr>
            <a:r>
              <a:rPr lang="hy-AM" sz="20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Քանի՞ տեսակ են լինում բեկյալները: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F4CB95F-7D32-494E-A5C5-52E6E5DA06CB}"/>
              </a:ext>
            </a:extLst>
          </p:cNvPr>
          <p:cNvSpPr/>
          <p:nvPr/>
        </p:nvSpPr>
        <p:spPr>
          <a:xfrm>
            <a:off x="9491371" y="2710506"/>
            <a:ext cx="23450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y-AM" sz="2000" b="1" i="0" dirty="0">
                <a:solidFill>
                  <a:srgbClr val="0099CC"/>
                </a:solidFill>
                <a:latin typeface="Sylfaen" panose="010A0502050306030303" pitchFamily="18" charset="0"/>
              </a:rPr>
              <a:t>Բաց, փակ, պարզ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34FD63D-0958-40F4-938D-3CB05CB23D32}"/>
              </a:ext>
            </a:extLst>
          </p:cNvPr>
          <p:cNvSpPr/>
          <p:nvPr/>
        </p:nvSpPr>
        <p:spPr>
          <a:xfrm>
            <a:off x="3112394" y="3320947"/>
            <a:ext cx="56460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rgbClr val="0099CC"/>
              </a:buClr>
              <a:buFont typeface="Wingdings" panose="05000000000000000000" pitchFamily="2" charset="2"/>
              <a:buChar char="Ø"/>
            </a:pPr>
            <a:r>
              <a:rPr lang="hy-AM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Որո ՞ նք են զուգահեռագծի </a:t>
            </a:r>
            <a:r>
              <a:rPr lang="hy-AM" sz="20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հայտանիշները: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6D0B956-0B1D-4347-A415-335D4818603F}"/>
              </a:ext>
            </a:extLst>
          </p:cNvPr>
          <p:cNvSpPr/>
          <p:nvPr/>
        </p:nvSpPr>
        <p:spPr>
          <a:xfrm>
            <a:off x="4800600" y="5930281"/>
            <a:ext cx="71670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y-AM" sz="2000" b="1">
                <a:solidFill>
                  <a:srgbClr val="0099CC"/>
                </a:solidFill>
                <a:latin typeface="Sylfaen" panose="010A0502050306030303" pitchFamily="18" charset="0"/>
              </a:rPr>
              <a:t>3. Եթե քառանկյան անկյունագծերը հատվում և հատման կետով կիսվում են, ապա քառանկյունը զուգահեռագիծ է:  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9930B7-9214-446D-871F-764B91C5B9B2}"/>
              </a:ext>
            </a:extLst>
          </p:cNvPr>
          <p:cNvSpPr/>
          <p:nvPr/>
        </p:nvSpPr>
        <p:spPr>
          <a:xfrm>
            <a:off x="3583513" y="3853267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y-AM" sz="2000" b="1">
                <a:solidFill>
                  <a:srgbClr val="0099CC"/>
                </a:solidFill>
                <a:latin typeface="Sylfaen" panose="010A0502050306030303" pitchFamily="18" charset="0"/>
              </a:rPr>
              <a:t>1. Եթե քառանկյան երկու կողմերը հավասար են և զուգահեռ, ապա քառանկյունը զուգահեռագիծ է: 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AAA9C4-28FD-40DE-A29A-F0BC2BF8F881}"/>
              </a:ext>
            </a:extLst>
          </p:cNvPr>
          <p:cNvSpPr/>
          <p:nvPr/>
        </p:nvSpPr>
        <p:spPr>
          <a:xfrm>
            <a:off x="4131726" y="4799026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y-AM" sz="2000" b="1">
                <a:solidFill>
                  <a:srgbClr val="0099CC"/>
                </a:solidFill>
                <a:latin typeface="Sylfaen" panose="010A0502050306030303" pitchFamily="18" charset="0"/>
              </a:rPr>
              <a:t>2. Եթե քառանկյան հանդիպակաց կողմերը զույգ առ զույգ հավասար են, ապա քառանկյունը զուգահեռագիծ է: </a:t>
            </a:r>
            <a:endParaRPr lang="ru-RU" sz="2000"/>
          </a:p>
        </p:txBody>
      </p:sp>
    </p:spTree>
    <p:extLst>
      <p:ext uri="{BB962C8B-B14F-4D97-AF65-F5344CB8AC3E}">
        <p14:creationId xmlns:p14="http://schemas.microsoft.com/office/powerpoint/2010/main" val="19116200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3" grpId="0"/>
      <p:bldP spid="24" grpId="0"/>
      <p:bldP spid="25" grpId="0"/>
      <p:bldP spid="27" grpId="0"/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D70EE1-6322-44CA-AA15-B917EB22E2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663"/>
          <a:stretch/>
        </p:blipFill>
        <p:spPr>
          <a:xfrm>
            <a:off x="0" y="-121144"/>
            <a:ext cx="2601532" cy="761021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25CA6817-66A8-4A42-9DE4-F0CC0AC8DA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1532" y="79618"/>
            <a:ext cx="9476786" cy="81560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056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hy-AM" altLang="ru-RU" sz="5000" b="1" i="0" u="none" strike="noStrike" cap="none" normalizeH="0" baseline="0">
                <a:ln>
                  <a:solidFill>
                    <a:srgbClr val="0099CC"/>
                  </a:solidFill>
                </a:ln>
                <a:solidFill>
                  <a:srgbClr val="0099CC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Բլից</a:t>
            </a:r>
            <a:r>
              <a:rPr kumimoji="0" lang="ru-RU" altLang="ru-RU" sz="5000" b="0" i="0" u="none" strike="noStrike" cap="none" normalizeH="0" baseline="0">
                <a:ln>
                  <a:solidFill>
                    <a:srgbClr val="0099CC"/>
                  </a:solidFill>
                </a:ln>
                <a:solidFill>
                  <a:srgbClr val="0099CC"/>
                </a:solidFill>
                <a:effectLst/>
                <a:latin typeface="Sylfaen" panose="010A0502050306030303" pitchFamily="18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EC4D62-FF0D-40C3-9FA3-699469C16509}"/>
              </a:ext>
            </a:extLst>
          </p:cNvPr>
          <p:cNvSpPr/>
          <p:nvPr/>
        </p:nvSpPr>
        <p:spPr>
          <a:xfrm>
            <a:off x="3200400" y="2699931"/>
            <a:ext cx="8534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99CC"/>
              </a:buClr>
              <a:buFont typeface="Wingdings" panose="05000000000000000000" pitchFamily="2" charset="2"/>
              <a:buChar char="v"/>
            </a:pPr>
            <a:r>
              <a:rPr lang="hy-AM" sz="2200" b="1">
                <a:latin typeface="Sylfaen" panose="010A0502050306030303" pitchFamily="18" charset="0"/>
              </a:rPr>
              <a:t>Ի՞նչն են անվանում ռացիոնալ արտահայտություն:</a:t>
            </a:r>
            <a:endParaRPr lang="ru-RU" sz="2200" b="1">
              <a:latin typeface="Sylfaen" panose="010A0502050306030303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5E27C8-D68E-450F-B79B-A3072F7284C1}"/>
              </a:ext>
            </a:extLst>
          </p:cNvPr>
          <p:cNvSpPr/>
          <p:nvPr/>
        </p:nvSpPr>
        <p:spPr>
          <a:xfrm>
            <a:off x="3200400" y="1774252"/>
            <a:ext cx="868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>
                <a:solidFill>
                  <a:srgbClr val="0099CC"/>
                </a:solidFill>
                <a:latin typeface="Sylfaen" panose="010A0502050306030303" pitchFamily="18" charset="0"/>
              </a:rPr>
              <a:t>Լուծել</a:t>
            </a:r>
            <a:r>
              <a:rPr lang="hy-AM" sz="2000" b="1">
                <a:solidFill>
                  <a:srgbClr val="0099CC"/>
                </a:solidFill>
                <a:latin typeface="Sylfaen" panose="010A0502050306030303" pitchFamily="18" charset="0"/>
              </a:rPr>
              <a:t> </a:t>
            </a:r>
            <a:r>
              <a:rPr lang="ru-RU" sz="2000" b="1">
                <a:solidFill>
                  <a:srgbClr val="0099CC"/>
                </a:solidFill>
                <a:latin typeface="Sylfaen" panose="010A0502050306030303" pitchFamily="18" charset="0"/>
              </a:rPr>
              <a:t>ոչ</a:t>
            </a:r>
            <a:r>
              <a:rPr lang="hy-AM" sz="2000" b="1">
                <a:solidFill>
                  <a:srgbClr val="0099CC"/>
                </a:solidFill>
                <a:latin typeface="Sylfaen" panose="010A0502050306030303" pitchFamily="18" charset="0"/>
              </a:rPr>
              <a:t> </a:t>
            </a:r>
            <a:r>
              <a:rPr lang="ru-RU" sz="2000" b="1">
                <a:solidFill>
                  <a:srgbClr val="0099CC"/>
                </a:solidFill>
                <a:latin typeface="Sylfaen" panose="010A0502050306030303" pitchFamily="18" charset="0"/>
              </a:rPr>
              <a:t>խիստ</a:t>
            </a:r>
            <a:r>
              <a:rPr lang="hy-AM" sz="2000" b="1">
                <a:solidFill>
                  <a:srgbClr val="0099CC"/>
                </a:solidFill>
                <a:latin typeface="Sylfaen" panose="010A0502050306030303" pitchFamily="18" charset="0"/>
              </a:rPr>
              <a:t> </a:t>
            </a:r>
            <a:r>
              <a:rPr lang="ru-RU" sz="2000" b="1">
                <a:solidFill>
                  <a:srgbClr val="0099CC"/>
                </a:solidFill>
                <a:latin typeface="Sylfaen" panose="010A0502050306030303" pitchFamily="18" charset="0"/>
              </a:rPr>
              <a:t>անհավասարումը</a:t>
            </a:r>
            <a:r>
              <a:rPr lang="hy-AM" sz="2000" b="1">
                <a:solidFill>
                  <a:srgbClr val="0099CC"/>
                </a:solidFill>
                <a:latin typeface="Sylfaen" panose="010A0502050306030303" pitchFamily="18" charset="0"/>
              </a:rPr>
              <a:t> </a:t>
            </a:r>
            <a:r>
              <a:rPr lang="ru-RU" sz="2000" b="1">
                <a:solidFill>
                  <a:srgbClr val="0099CC"/>
                </a:solidFill>
                <a:latin typeface="Sylfaen" panose="010A0502050306030303" pitchFamily="18" charset="0"/>
              </a:rPr>
              <a:t>նշանակում</a:t>
            </a:r>
            <a:r>
              <a:rPr lang="hy-AM" sz="2000" b="1">
                <a:solidFill>
                  <a:srgbClr val="0099CC"/>
                </a:solidFill>
                <a:latin typeface="Sylfaen" panose="010A0502050306030303" pitchFamily="18" charset="0"/>
              </a:rPr>
              <a:t> </a:t>
            </a:r>
            <a:r>
              <a:rPr lang="ru-RU" sz="2000" b="1">
                <a:solidFill>
                  <a:srgbClr val="0099CC"/>
                </a:solidFill>
                <a:latin typeface="Sylfaen" panose="010A0502050306030303" pitchFamily="18" charset="0"/>
              </a:rPr>
              <a:t>է</a:t>
            </a:r>
            <a:r>
              <a:rPr lang="hy-AM" sz="2000" b="1">
                <a:solidFill>
                  <a:srgbClr val="0099CC"/>
                </a:solidFill>
                <a:latin typeface="Sylfaen" panose="010A0502050306030303" pitchFamily="18" charset="0"/>
              </a:rPr>
              <a:t> </a:t>
            </a:r>
            <a:r>
              <a:rPr lang="ru-RU" sz="2000" b="1">
                <a:solidFill>
                  <a:srgbClr val="0099CC"/>
                </a:solidFill>
                <a:latin typeface="Sylfaen" panose="010A0502050306030303" pitchFamily="18" charset="0"/>
              </a:rPr>
              <a:t>գտնել</a:t>
            </a:r>
            <a:r>
              <a:rPr lang="hy-AM" sz="2000" b="1">
                <a:solidFill>
                  <a:srgbClr val="0099CC"/>
                </a:solidFill>
                <a:latin typeface="Sylfaen" panose="010A0502050306030303" pitchFamily="18" charset="0"/>
              </a:rPr>
              <a:t> </a:t>
            </a:r>
            <a:r>
              <a:rPr lang="ru-RU" sz="2000" b="1">
                <a:solidFill>
                  <a:srgbClr val="0099CC"/>
                </a:solidFill>
                <a:latin typeface="Sylfaen" panose="010A0502050306030303" pitchFamily="18" charset="0"/>
              </a:rPr>
              <a:t>նրա</a:t>
            </a:r>
            <a:r>
              <a:rPr lang="hy-AM" sz="2000" b="1">
                <a:solidFill>
                  <a:srgbClr val="0099CC"/>
                </a:solidFill>
                <a:latin typeface="Sylfaen" panose="010A0502050306030303" pitchFamily="18" charset="0"/>
              </a:rPr>
              <a:t> բ</a:t>
            </a:r>
            <a:r>
              <a:rPr lang="ru-RU" sz="2000" b="1">
                <a:solidFill>
                  <a:srgbClr val="0099CC"/>
                </a:solidFill>
                <a:latin typeface="Sylfaen" panose="010A0502050306030303" pitchFamily="18" charset="0"/>
              </a:rPr>
              <a:t>ոլոր</a:t>
            </a:r>
            <a:r>
              <a:rPr lang="hy-AM" sz="2000" b="1">
                <a:solidFill>
                  <a:srgbClr val="0099CC"/>
                </a:solidFill>
                <a:latin typeface="Sylfaen" panose="010A0502050306030303" pitchFamily="18" charset="0"/>
              </a:rPr>
              <a:t> </a:t>
            </a:r>
            <a:r>
              <a:rPr lang="ru-RU" sz="2000" b="1">
                <a:solidFill>
                  <a:srgbClr val="0099CC"/>
                </a:solidFill>
                <a:latin typeface="Sylfaen" panose="010A0502050306030303" pitchFamily="18" charset="0"/>
              </a:rPr>
              <a:t>լուծումները</a:t>
            </a:r>
            <a:r>
              <a:rPr lang="hy-AM" sz="2000" b="1">
                <a:solidFill>
                  <a:srgbClr val="0099CC"/>
                </a:solidFill>
                <a:latin typeface="Sylfaen" panose="010A0502050306030303" pitchFamily="18" charset="0"/>
              </a:rPr>
              <a:t> </a:t>
            </a:r>
            <a:r>
              <a:rPr lang="ru-RU" sz="2000" b="1">
                <a:solidFill>
                  <a:srgbClr val="0099CC"/>
                </a:solidFill>
                <a:latin typeface="Sylfaen" panose="010A0502050306030303" pitchFamily="18" charset="0"/>
              </a:rPr>
              <a:t>կամ</a:t>
            </a:r>
            <a:r>
              <a:rPr lang="hy-AM" sz="2000" b="1">
                <a:solidFill>
                  <a:srgbClr val="0099CC"/>
                </a:solidFill>
                <a:latin typeface="Sylfaen" panose="010A0502050306030303" pitchFamily="18" charset="0"/>
              </a:rPr>
              <a:t> </a:t>
            </a:r>
            <a:r>
              <a:rPr lang="ru-RU" sz="2000" b="1">
                <a:solidFill>
                  <a:srgbClr val="0099CC"/>
                </a:solidFill>
                <a:latin typeface="Sylfaen" panose="010A0502050306030303" pitchFamily="18" charset="0"/>
              </a:rPr>
              <a:t>ապացուցել,</a:t>
            </a:r>
            <a:r>
              <a:rPr lang="hy-AM" sz="2000" b="1">
                <a:solidFill>
                  <a:srgbClr val="0099CC"/>
                </a:solidFill>
                <a:latin typeface="Sylfaen" panose="010A0502050306030303" pitchFamily="18" charset="0"/>
              </a:rPr>
              <a:t> </a:t>
            </a:r>
            <a:r>
              <a:rPr lang="ru-RU" sz="2000" b="1">
                <a:solidFill>
                  <a:srgbClr val="0099CC"/>
                </a:solidFill>
                <a:latin typeface="Sylfaen" panose="010A0502050306030303" pitchFamily="18" charset="0"/>
              </a:rPr>
              <a:t>որ</a:t>
            </a:r>
            <a:r>
              <a:rPr lang="hy-AM" sz="2000" b="1">
                <a:solidFill>
                  <a:srgbClr val="0099CC"/>
                </a:solidFill>
                <a:latin typeface="Sylfaen" panose="010A0502050306030303" pitchFamily="18" charset="0"/>
              </a:rPr>
              <a:t> </a:t>
            </a:r>
            <a:r>
              <a:rPr lang="ru-RU" sz="2000" b="1">
                <a:solidFill>
                  <a:srgbClr val="0099CC"/>
                </a:solidFill>
                <a:latin typeface="Sylfaen" panose="010A0502050306030303" pitchFamily="18" charset="0"/>
              </a:rPr>
              <a:t>լուծումներ</a:t>
            </a:r>
            <a:r>
              <a:rPr lang="hy-AM" sz="2000" b="1">
                <a:solidFill>
                  <a:srgbClr val="0099CC"/>
                </a:solidFill>
                <a:latin typeface="Sylfaen" panose="010A0502050306030303" pitchFamily="18" charset="0"/>
              </a:rPr>
              <a:t> </a:t>
            </a:r>
            <a:r>
              <a:rPr lang="ru-RU" sz="2000" b="1">
                <a:solidFill>
                  <a:srgbClr val="0099CC"/>
                </a:solidFill>
                <a:latin typeface="Sylfaen" panose="010A0502050306030303" pitchFamily="18" charset="0"/>
              </a:rPr>
              <a:t>չկան</a:t>
            </a:r>
            <a:r>
              <a:rPr lang="hy-AM" sz="2000" b="1">
                <a:solidFill>
                  <a:srgbClr val="0099CC"/>
                </a:solidFill>
                <a:latin typeface="Sylfaen" panose="010A0502050306030303" pitchFamily="18" charset="0"/>
              </a:rPr>
              <a:t>:</a:t>
            </a:r>
            <a:endParaRPr lang="ru-RU" sz="2000" b="1">
              <a:solidFill>
                <a:srgbClr val="0099CC"/>
              </a:solidFill>
              <a:latin typeface="Sylfaen" panose="010A0502050306030303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53EF45-41FB-4F0A-A167-D734D0504AE0}"/>
              </a:ext>
            </a:extLst>
          </p:cNvPr>
          <p:cNvSpPr/>
          <p:nvPr/>
        </p:nvSpPr>
        <p:spPr>
          <a:xfrm>
            <a:off x="3314025" y="3176129"/>
            <a:ext cx="8686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>
                <a:solidFill>
                  <a:srgbClr val="0099CC"/>
                </a:solidFill>
              </a:rPr>
              <a:t>Ռացիոնալ</a:t>
            </a:r>
            <a:r>
              <a:rPr lang="hy-AM" sz="2000" b="1">
                <a:solidFill>
                  <a:srgbClr val="0099CC"/>
                </a:solidFill>
              </a:rPr>
              <a:t> </a:t>
            </a:r>
            <a:r>
              <a:rPr lang="ru-RU" sz="2000" b="1">
                <a:solidFill>
                  <a:srgbClr val="0099CC"/>
                </a:solidFill>
              </a:rPr>
              <a:t>արտահայտություն</a:t>
            </a:r>
            <a:r>
              <a:rPr lang="hy-AM" sz="2000" b="1">
                <a:solidFill>
                  <a:srgbClr val="0099CC"/>
                </a:solidFill>
              </a:rPr>
              <a:t> </a:t>
            </a:r>
            <a:r>
              <a:rPr lang="ru-RU" sz="2000" b="1">
                <a:solidFill>
                  <a:srgbClr val="0099CC"/>
                </a:solidFill>
              </a:rPr>
              <a:t>կոչվում է այն արտահայտությունը, որում</a:t>
            </a:r>
          </a:p>
          <a:p>
            <a:r>
              <a:rPr lang="ru-RU" sz="2000" b="1">
                <a:solidFill>
                  <a:srgbClr val="0099CC"/>
                </a:solidFill>
              </a:rPr>
              <a:t>մի</a:t>
            </a:r>
            <a:r>
              <a:rPr lang="hy-AM" sz="2000" b="1">
                <a:solidFill>
                  <a:srgbClr val="0099CC"/>
                </a:solidFill>
              </a:rPr>
              <a:t> </a:t>
            </a:r>
            <a:r>
              <a:rPr lang="ru-RU" sz="2000" b="1">
                <a:solidFill>
                  <a:srgbClr val="0099CC"/>
                </a:solidFill>
              </a:rPr>
              <a:t>քանի հանրահաշվական կոտորակներ միացված են թվա</a:t>
            </a:r>
            <a:r>
              <a:rPr lang="hy-AM" sz="2000" b="1">
                <a:solidFill>
                  <a:srgbClr val="0099CC"/>
                </a:solidFill>
              </a:rPr>
              <a:t>բ</a:t>
            </a:r>
            <a:r>
              <a:rPr lang="ru-RU" sz="2000" b="1">
                <a:solidFill>
                  <a:srgbClr val="0099CC"/>
                </a:solidFill>
              </a:rPr>
              <a:t>անական գործողությունների նշաններով</a:t>
            </a:r>
            <a:r>
              <a:rPr lang="hy-AM" sz="2000" b="1">
                <a:solidFill>
                  <a:srgbClr val="0099CC"/>
                </a:solidFill>
              </a:rPr>
              <a:t>:</a:t>
            </a:r>
            <a:endParaRPr lang="ru-RU" sz="2000" b="1">
              <a:solidFill>
                <a:srgbClr val="0099CC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7421663-EC71-4ECB-99FB-2C98A36BDA3F}"/>
              </a:ext>
            </a:extLst>
          </p:cNvPr>
          <p:cNvSpPr/>
          <p:nvPr/>
        </p:nvSpPr>
        <p:spPr>
          <a:xfrm>
            <a:off x="3200400" y="1248388"/>
            <a:ext cx="8534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99CC"/>
              </a:buClr>
              <a:buFont typeface="Wingdings" panose="05000000000000000000" pitchFamily="2" charset="2"/>
              <a:buChar char="v"/>
            </a:pPr>
            <a:r>
              <a:rPr lang="ru-RU" sz="2200" b="1">
                <a:latin typeface="Sylfaen" panose="010A0502050306030303" pitchFamily="18" charset="0"/>
              </a:rPr>
              <a:t>Ի</a:t>
            </a:r>
            <a:r>
              <a:rPr lang="hy-AM" sz="2200" b="1">
                <a:latin typeface="Sylfaen" panose="010A0502050306030303" pitchFamily="18" charset="0"/>
              </a:rPr>
              <a:t>՞</a:t>
            </a:r>
            <a:r>
              <a:rPr lang="ru-RU" sz="2200" b="1">
                <a:latin typeface="Sylfaen" panose="010A0502050306030303" pitchFamily="18" charset="0"/>
              </a:rPr>
              <a:t>նչ է նշանակում լուծել ոչ խիստ գծային անհավասարումը</a:t>
            </a:r>
            <a:r>
              <a:rPr lang="hy-AM" sz="2200" b="1">
                <a:latin typeface="Sylfaen" panose="010A0502050306030303" pitchFamily="18" charset="0"/>
              </a:rPr>
              <a:t>:</a:t>
            </a:r>
            <a:endParaRPr lang="ru-RU" sz="2200" b="1">
              <a:latin typeface="Sylfaen" panose="010A0502050306030303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68EDA2-059F-4F91-B82E-F9D22737BDA8}"/>
              </a:ext>
            </a:extLst>
          </p:cNvPr>
          <p:cNvSpPr/>
          <p:nvPr/>
        </p:nvSpPr>
        <p:spPr>
          <a:xfrm>
            <a:off x="3314025" y="5101780"/>
            <a:ext cx="8051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y-AM" sz="2000" b="1">
                <a:solidFill>
                  <a:srgbClr val="0099CC"/>
                </a:solidFill>
                <a:latin typeface="Sylfaen" panose="010A0502050306030303" pitchFamily="18" charset="0"/>
              </a:rPr>
              <a:t>Ա</a:t>
            </a:r>
            <a:r>
              <a:rPr lang="ru-RU" sz="2000" b="1">
                <a:solidFill>
                  <a:srgbClr val="0099CC"/>
                </a:solidFill>
                <a:latin typeface="Sylfaen" panose="010A0502050306030303" pitchFamily="18" charset="0"/>
              </a:rPr>
              <a:t>յնպիսի արտահայտությունները, որոնք պարունակում են զրոյական </a:t>
            </a:r>
            <a:r>
              <a:rPr lang="hy-AM" sz="2000" b="1">
                <a:solidFill>
                  <a:srgbClr val="0099CC"/>
                </a:solidFill>
                <a:latin typeface="Sylfaen" panose="010A0502050306030303" pitchFamily="18" charset="0"/>
              </a:rPr>
              <a:t>բ</a:t>
            </a:r>
            <a:r>
              <a:rPr lang="ru-RU" sz="2000" b="1">
                <a:solidFill>
                  <a:srgbClr val="0099CC"/>
                </a:solidFill>
                <a:latin typeface="Sylfaen" panose="010A0502050306030303" pitchFamily="18" charset="0"/>
              </a:rPr>
              <a:t>ազմանդամի վրա </a:t>
            </a:r>
            <a:r>
              <a:rPr lang="hy-AM" sz="2000" b="1">
                <a:solidFill>
                  <a:srgbClr val="0099CC"/>
                </a:solidFill>
                <a:latin typeface="Sylfaen" panose="010A0502050306030303" pitchFamily="18" charset="0"/>
              </a:rPr>
              <a:t>բ</a:t>
            </a:r>
            <a:r>
              <a:rPr lang="ru-RU" sz="2000" b="1">
                <a:solidFill>
                  <a:srgbClr val="0099CC"/>
                </a:solidFill>
                <a:latin typeface="Sylfaen" panose="010A0502050306030303" pitchFamily="18" charset="0"/>
              </a:rPr>
              <a:t>աժանման գործողություն</a:t>
            </a:r>
            <a:r>
              <a:rPr lang="hy-AM" sz="2000" b="1">
                <a:solidFill>
                  <a:srgbClr val="0099CC"/>
                </a:solidFill>
                <a:latin typeface="Sylfaen" panose="010A0502050306030303" pitchFamily="18" charset="0"/>
              </a:rPr>
              <a:t> կոչվում են </a:t>
            </a:r>
            <a:r>
              <a:rPr lang="ru-RU" sz="2000" b="1">
                <a:solidFill>
                  <a:srgbClr val="0099CC"/>
                </a:solidFill>
                <a:latin typeface="Sylfaen" panose="010A0502050306030303" pitchFamily="18" charset="0"/>
              </a:rPr>
              <a:t>իմաստ չունեցող արտահայտություններ</a:t>
            </a:r>
            <a:r>
              <a:rPr lang="hy-AM" sz="2000" b="1">
                <a:solidFill>
                  <a:srgbClr val="0099CC"/>
                </a:solidFill>
                <a:latin typeface="Sylfaen" panose="010A0502050306030303" pitchFamily="18" charset="0"/>
              </a:rPr>
              <a:t>:</a:t>
            </a:r>
            <a:endParaRPr lang="ru-RU" sz="2000" b="1">
              <a:solidFill>
                <a:srgbClr val="0099CC"/>
              </a:solidFill>
              <a:latin typeface="Sylfaen" panose="010A0502050306030303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4B64AA7-0E58-4C58-ACBB-C17D7DEC5F4D}"/>
              </a:ext>
            </a:extLst>
          </p:cNvPr>
          <p:cNvSpPr/>
          <p:nvPr/>
        </p:nvSpPr>
        <p:spPr>
          <a:xfrm>
            <a:off x="3200400" y="4455714"/>
            <a:ext cx="617348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rgbClr val="0099CC"/>
              </a:buClr>
              <a:buFont typeface="Wingdings" panose="05000000000000000000" pitchFamily="2" charset="2"/>
              <a:buChar char="v"/>
            </a:pPr>
            <a:r>
              <a:rPr lang="ru-RU" sz="2200" b="1">
                <a:latin typeface="Sylfaen" panose="010A0502050306030303" pitchFamily="18" charset="0"/>
              </a:rPr>
              <a:t>Ո</a:t>
            </a:r>
            <a:r>
              <a:rPr lang="hy-AM" sz="2200" b="1">
                <a:latin typeface="Sylfaen" panose="010A0502050306030303" pitchFamily="18" charset="0"/>
              </a:rPr>
              <a:t>՞</a:t>
            </a:r>
            <a:r>
              <a:rPr lang="ru-RU" sz="2200" b="1">
                <a:latin typeface="Sylfaen" panose="010A0502050306030303" pitchFamily="18" charset="0"/>
              </a:rPr>
              <a:t>ր արտահայտությունները իմաստ չունեն</a:t>
            </a:r>
            <a:r>
              <a:rPr lang="hy-AM" sz="2200" b="1">
                <a:latin typeface="Sylfaen" panose="010A0502050306030303" pitchFamily="18" charset="0"/>
              </a:rPr>
              <a:t>:</a:t>
            </a:r>
            <a:endParaRPr lang="ru-RU" sz="2200" b="1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59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11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D70EE1-6322-44CA-AA15-B917EB22E2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28" t="9884" r="37192"/>
          <a:stretch/>
        </p:blipFill>
        <p:spPr>
          <a:xfrm>
            <a:off x="9353550" y="0"/>
            <a:ext cx="283845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8B2BEAE-8D0F-4E62-9B06-01743FE4F366}"/>
              </a:ext>
            </a:extLst>
          </p:cNvPr>
          <p:cNvSpPr/>
          <p:nvPr/>
        </p:nvSpPr>
        <p:spPr>
          <a:xfrm>
            <a:off x="232877" y="2753975"/>
            <a:ext cx="912067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y-AM" sz="5400" b="0" cap="none" spc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Արդյունքների ամփոփում</a:t>
            </a:r>
            <a:endParaRPr lang="en-US" sz="5400" b="0" cap="none" spc="0">
              <a:ln w="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38996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918</Words>
  <Application>Microsoft Office PowerPoint</Application>
  <PresentationFormat>Widescreen</PresentationFormat>
  <Paragraphs>124</Paragraphs>
  <Slides>18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inherit</vt:lpstr>
      <vt:lpstr>KaTeX_Main</vt:lpstr>
      <vt:lpstr>KaTeX_Math</vt:lpstr>
      <vt:lpstr>Sylfaen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Արեգ  Մելքոնյան</dc:creator>
  <cp:lastModifiedBy>Vaio</cp:lastModifiedBy>
  <cp:revision>80</cp:revision>
  <dcterms:created xsi:type="dcterms:W3CDTF">2021-03-23T14:17:31Z</dcterms:created>
  <dcterms:modified xsi:type="dcterms:W3CDTF">2023-08-13T13:50:32Z</dcterms:modified>
</cp:coreProperties>
</file>